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9" r:id="rId9"/>
    <p:sldId id="278" r:id="rId10"/>
    <p:sldId id="264" r:id="rId11"/>
    <p:sldId id="265" r:id="rId12"/>
    <p:sldId id="266" r:id="rId13"/>
    <p:sldId id="276" r:id="rId14"/>
    <p:sldId id="275" r:id="rId15"/>
    <p:sldId id="267" r:id="rId16"/>
    <p:sldId id="268" r:id="rId17"/>
    <p:sldId id="269" r:id="rId18"/>
    <p:sldId id="277" r:id="rId19"/>
    <p:sldId id="281" r:id="rId20"/>
    <p:sldId id="270" r:id="rId21"/>
    <p:sldId id="271" r:id="rId22"/>
    <p:sldId id="272" r:id="rId23"/>
    <p:sldId id="273" r:id="rId24"/>
  </p:sldIdLst>
  <p:sldSz cx="18288000" cy="10287000"/>
  <p:notesSz cx="6858000" cy="9144000"/>
  <p:embeddedFontLst>
    <p:embeddedFont>
      <p:font typeface="Canda Tawa Cute" panose="020B0604020202020204" charset="-128"/>
      <p:regular r:id="rId25"/>
    </p:embeddedFont>
    <p:embeddedFont>
      <p:font typeface="Apricots" panose="020B0604020202020204" charset="0"/>
      <p:regular r:id="rId26"/>
    </p:embeddedFont>
    <p:embeddedFont>
      <p:font typeface="Canva Sans" panose="020B0604020202020204" charset="0"/>
      <p:regular r:id="rId27"/>
    </p:embeddedFont>
    <p:embeddedFont>
      <p:font typeface="Glacial Indifference" panose="020B0604020202020204" charset="0"/>
      <p:regular r:id="rId28"/>
    </p:embeddedFont>
    <p:embeddedFont>
      <p:font typeface="Glacial Indifference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urrows" userId="1b3894bc-8738-4096-ae29-adac03b6702c" providerId="ADAL" clId="{1002EFB1-6CE5-4728-9215-4925A3CC937C}"/>
    <pc:docChg chg="custSel modSld">
      <pc:chgData name="Scott Burrows" userId="1b3894bc-8738-4096-ae29-adac03b6702c" providerId="ADAL" clId="{1002EFB1-6CE5-4728-9215-4925A3CC937C}" dt="2026-10-09T14:53:34.789" v="12" actId="478"/>
      <pc:docMkLst>
        <pc:docMk/>
      </pc:docMkLst>
      <pc:sldChg chg="delSp modSp mod">
        <pc:chgData name="Scott Burrows" userId="1b3894bc-8738-4096-ae29-adac03b6702c" providerId="ADAL" clId="{1002EFB1-6CE5-4728-9215-4925A3CC937C}" dt="2026-10-09T14:53:10.282" v="9" actId="1076"/>
        <pc:sldMkLst>
          <pc:docMk/>
          <pc:sldMk cId="0" sldId="265"/>
        </pc:sldMkLst>
        <pc:spChg chg="del mod">
          <ac:chgData name="Scott Burrows" userId="1b3894bc-8738-4096-ae29-adac03b6702c" providerId="ADAL" clId="{1002EFB1-6CE5-4728-9215-4925A3CC937C}" dt="2026-10-09T14:53:08.358" v="7" actId="478"/>
          <ac:spMkLst>
            <pc:docMk/>
            <pc:sldMk cId="0" sldId="265"/>
            <ac:spMk id="14" creationId="{AA54532A-5806-FD57-5F07-08F7CC95541E}"/>
          </ac:spMkLst>
        </pc:spChg>
        <pc:picChg chg="mod">
          <ac:chgData name="Scott Burrows" userId="1b3894bc-8738-4096-ae29-adac03b6702c" providerId="ADAL" clId="{1002EFB1-6CE5-4728-9215-4925A3CC937C}" dt="2026-10-09T14:53:00.411" v="3" actId="1076"/>
          <ac:picMkLst>
            <pc:docMk/>
            <pc:sldMk cId="0" sldId="265"/>
            <ac:picMk id="9" creationId="{0DB9E3DB-B3EF-9C93-75AC-A08835F6B745}"/>
          </ac:picMkLst>
        </pc:picChg>
        <pc:picChg chg="del">
          <ac:chgData name="Scott Burrows" userId="1b3894bc-8738-4096-ae29-adac03b6702c" providerId="ADAL" clId="{1002EFB1-6CE5-4728-9215-4925A3CC937C}" dt="2026-10-09T14:52:52.938" v="0" actId="478"/>
          <ac:picMkLst>
            <pc:docMk/>
            <pc:sldMk cId="0" sldId="265"/>
            <ac:picMk id="11" creationId="{798F30CE-A185-4BEC-3878-5ABCB3023441}"/>
          </ac:picMkLst>
        </pc:picChg>
        <pc:picChg chg="mod">
          <ac:chgData name="Scott Burrows" userId="1b3894bc-8738-4096-ae29-adac03b6702c" providerId="ADAL" clId="{1002EFB1-6CE5-4728-9215-4925A3CC937C}" dt="2026-10-09T14:53:09.291" v="8" actId="1076"/>
          <ac:picMkLst>
            <pc:docMk/>
            <pc:sldMk cId="0" sldId="265"/>
            <ac:picMk id="13" creationId="{66688383-FBF0-EBE1-6659-CA53DD828466}"/>
          </ac:picMkLst>
        </pc:picChg>
        <pc:picChg chg="mod">
          <ac:chgData name="Scott Burrows" userId="1b3894bc-8738-4096-ae29-adac03b6702c" providerId="ADAL" clId="{1002EFB1-6CE5-4728-9215-4925A3CC937C}" dt="2026-10-09T14:53:10.282" v="9" actId="1076"/>
          <ac:picMkLst>
            <pc:docMk/>
            <pc:sldMk cId="0" sldId="265"/>
            <ac:picMk id="20" creationId="{EF1110FD-8E54-103A-4DD9-B0F0334CB9F2}"/>
          </ac:picMkLst>
        </pc:picChg>
      </pc:sldChg>
      <pc:sldChg chg="delSp modSp mod">
        <pc:chgData name="Scott Burrows" userId="1b3894bc-8738-4096-ae29-adac03b6702c" providerId="ADAL" clId="{1002EFB1-6CE5-4728-9215-4925A3CC937C}" dt="2026-10-09T14:53:34.789" v="12" actId="478"/>
        <pc:sldMkLst>
          <pc:docMk/>
          <pc:sldMk cId="0" sldId="269"/>
        </pc:sldMkLst>
        <pc:spChg chg="del mod">
          <ac:chgData name="Scott Burrows" userId="1b3894bc-8738-4096-ae29-adac03b6702c" providerId="ADAL" clId="{1002EFB1-6CE5-4728-9215-4925A3CC937C}" dt="2026-10-09T14:53:30.748" v="11" actId="478"/>
          <ac:spMkLst>
            <pc:docMk/>
            <pc:sldMk cId="0" sldId="269"/>
            <ac:spMk id="15" creationId="{63BEFA7D-23B4-4767-AAFA-B59D6460096F}"/>
          </ac:spMkLst>
        </pc:spChg>
        <pc:spChg chg="del">
          <ac:chgData name="Scott Burrows" userId="1b3894bc-8738-4096-ae29-adac03b6702c" providerId="ADAL" clId="{1002EFB1-6CE5-4728-9215-4925A3CC937C}" dt="2026-10-09T14:53:34.789" v="12" actId="478"/>
          <ac:spMkLst>
            <pc:docMk/>
            <pc:sldMk cId="0" sldId="269"/>
            <ac:spMk id="17" creationId="{A2073D5D-8090-D9F1-0E7B-F3D69F5146F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890456" y="2100285"/>
            <a:ext cx="8594647" cy="343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</a:pPr>
            <a:r>
              <a:rPr lang="en-US" sz="20000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Teacher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8511" y="782660"/>
            <a:ext cx="449097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MEET THE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61066" y="5512806"/>
            <a:ext cx="10053426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PARENT MEETING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01646" y="7550149"/>
            <a:ext cx="10053426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YEAR 5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376666" y="789549"/>
            <a:ext cx="2107397" cy="2236560"/>
          </a:xfrm>
          <a:custGeom>
            <a:avLst/>
            <a:gdLst/>
            <a:ahLst/>
            <a:cxnLst/>
            <a:rect l="l" t="t" r="r" b="b"/>
            <a:pathLst>
              <a:path w="2107397" h="2236560">
                <a:moveTo>
                  <a:pt x="0" y="0"/>
                </a:moveTo>
                <a:lnTo>
                  <a:pt x="2107397" y="0"/>
                </a:lnTo>
                <a:lnTo>
                  <a:pt x="2107397" y="2236560"/>
                </a:lnTo>
                <a:lnTo>
                  <a:pt x="0" y="223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4553119" y="4554463"/>
            <a:ext cx="8824647" cy="4947933"/>
          </a:xfrm>
          <a:custGeom>
            <a:avLst/>
            <a:gdLst/>
            <a:ahLst/>
            <a:cxnLst/>
            <a:rect l="l" t="t" r="r" b="b"/>
            <a:pathLst>
              <a:path w="8824647" h="4947933">
                <a:moveTo>
                  <a:pt x="0" y="0"/>
                </a:moveTo>
                <a:lnTo>
                  <a:pt x="8824647" y="0"/>
                </a:lnTo>
                <a:lnTo>
                  <a:pt x="8824647" y="4947933"/>
                </a:lnTo>
                <a:lnTo>
                  <a:pt x="0" y="4947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9768" r="-5041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213486" y="2652335"/>
            <a:ext cx="3268029" cy="1684036"/>
          </a:xfrm>
          <a:custGeom>
            <a:avLst/>
            <a:gdLst/>
            <a:ahLst/>
            <a:cxnLst/>
            <a:rect l="l" t="t" r="r" b="b"/>
            <a:pathLst>
              <a:path w="3268029" h="1684036">
                <a:moveTo>
                  <a:pt x="0" y="0"/>
                </a:moveTo>
                <a:lnTo>
                  <a:pt x="3268030" y="0"/>
                </a:lnTo>
                <a:lnTo>
                  <a:pt x="3268030" y="1684036"/>
                </a:lnTo>
                <a:lnTo>
                  <a:pt x="0" y="16840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697677" y="819150"/>
            <a:ext cx="16892646" cy="183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83"/>
              </a:lnSpc>
            </a:pPr>
            <a:r>
              <a:rPr lang="en-US" sz="10702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Spiral Leadership Team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25567" y="3894881"/>
            <a:ext cx="3151880" cy="3139568"/>
            <a:chOff x="0" y="0"/>
            <a:chExt cx="6502400" cy="6477000"/>
          </a:xfrm>
        </p:grpSpPr>
        <p:sp>
          <p:nvSpPr>
            <p:cNvPr id="7" name="Freeform 7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3"/>
              <a:stretch>
                <a:fillRect l="-9312" t="-2222" r="223" b="-735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3889576" y="3894881"/>
            <a:ext cx="3151880" cy="3139568"/>
            <a:chOff x="0" y="0"/>
            <a:chExt cx="6502400" cy="6477000"/>
          </a:xfrm>
        </p:grpSpPr>
        <p:sp>
          <p:nvSpPr>
            <p:cNvPr id="10" name="Freeform 10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4"/>
              <a:stretch>
                <a:fillRect l="223" t="-24962" r="223" b="-2496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308378" y="3894881"/>
            <a:ext cx="3151880" cy="3139568"/>
            <a:chOff x="0" y="0"/>
            <a:chExt cx="6502400" cy="6477000"/>
          </a:xfrm>
        </p:grpSpPr>
        <p:sp>
          <p:nvSpPr>
            <p:cNvPr id="14" name="Freeform 14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6"/>
              <a:stretch>
                <a:fillRect l="223" t="-24975" r="223" b="-2497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0726958" y="3894881"/>
            <a:ext cx="3151880" cy="3139568"/>
            <a:chOff x="0" y="0"/>
            <a:chExt cx="6502400" cy="6477000"/>
          </a:xfrm>
        </p:grpSpPr>
        <p:sp>
          <p:nvSpPr>
            <p:cNvPr id="17" name="Freeform 17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7"/>
              <a:stretch>
                <a:fillRect l="223" t="-5832" r="223" b="-583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4145538" y="3894881"/>
            <a:ext cx="3151880" cy="3139568"/>
            <a:chOff x="0" y="0"/>
            <a:chExt cx="6502400" cy="6477000"/>
          </a:xfrm>
        </p:grpSpPr>
        <p:sp>
          <p:nvSpPr>
            <p:cNvPr id="20" name="Freeform 20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8"/>
              <a:stretch>
                <a:fillRect l="223" t="-2483" r="223" b="-248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25567" y="319059"/>
            <a:ext cx="16892646" cy="183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83"/>
              </a:lnSpc>
            </a:pPr>
            <a:r>
              <a:rPr lang="en-US" sz="10702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Forres Leadership Team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6577" y="2619165"/>
            <a:ext cx="2861120" cy="1180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Fitts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Headteacher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97983" y="7063024"/>
            <a:ext cx="4335066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 Goldsmith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Deputy Headteacher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3780" y="2619165"/>
            <a:ext cx="2943219" cy="1180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Loveday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SENDco</a:t>
            </a:r>
            <a:endParaRPr lang="en-US" sz="33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890400" y="7063024"/>
            <a:ext cx="2824996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 Tollervey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Pastoral Lead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180095" y="2619165"/>
            <a:ext cx="3082766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 Bright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EYFS/KS1 Lead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91186" y="342900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77234" y="3082267"/>
            <a:ext cx="15181966" cy="5108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21"/>
              </a:lnSpc>
            </a:pPr>
            <a:r>
              <a:rPr lang="en-US" sz="14801" dirty="0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Year 5 Teaching Team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68192" y="1659866"/>
            <a:ext cx="449097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MEET THE</a:t>
            </a:r>
          </a:p>
        </p:txBody>
      </p:sp>
      <p:sp>
        <p:nvSpPr>
          <p:cNvPr id="20" name="Freeform 20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125343" y="2238628"/>
            <a:ext cx="6037315" cy="7263768"/>
          </a:xfrm>
          <a:custGeom>
            <a:avLst/>
            <a:gdLst/>
            <a:ahLst/>
            <a:cxnLst/>
            <a:rect l="l" t="t" r="r" b="b"/>
            <a:pathLst>
              <a:path w="6037315" h="7263768">
                <a:moveTo>
                  <a:pt x="0" y="0"/>
                </a:moveTo>
                <a:lnTo>
                  <a:pt x="6037314" y="0"/>
                </a:lnTo>
                <a:lnTo>
                  <a:pt x="6037314" y="7263768"/>
                </a:lnTo>
                <a:lnTo>
                  <a:pt x="0" y="72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Vision and Values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5147" y="719072"/>
            <a:ext cx="14097707" cy="145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 typical day in Year 5</a:t>
            </a:r>
          </a:p>
        </p:txBody>
      </p:sp>
      <p:sp>
        <p:nvSpPr>
          <p:cNvPr id="8" name="Freeform 8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4227C-F084-4AB5-7252-7E4857C8D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388110"/>
            <a:ext cx="9829800" cy="71023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Curriculum Overview 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8F4E96-E3BE-85EE-E5D6-6A49377AD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692" y="2113358"/>
            <a:ext cx="12101308" cy="76438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A97DC-ED25-4752-CC64-611ED5218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00C718-81B9-EBD3-D25C-606C95AFC47D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C89B075-5224-4941-B9F7-0CD48FDD9D77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90D3C5F-5C29-0EB1-D8C4-F4A2040D8FE1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4603E9C-6DD3-609E-8BD5-1DA3F373D762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3FFD0E6-C029-31D4-2012-B6438A8D3190}"/>
              </a:ext>
            </a:extLst>
          </p:cNvPr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Curriculum Overview 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9E4E1FD-31F1-833B-DA32-D0C5AB46FBC0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D2BB74-4DAC-48FF-A6EE-53C696A34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040" y="2165924"/>
            <a:ext cx="11599920" cy="751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83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5B5C6-BDF9-C5B7-2319-2A4300CC7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E778C7-26EB-961A-9C1E-B5F2C1AFDB59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0B694E7-D61D-1F68-72C1-3E831A4A2D8C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08A025-E11D-881C-AD5C-75E3334EF99E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901CD35-2440-D266-2FAA-0802A3CA0003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6049A579-F368-14C8-98C0-8C5C3625D0F7}"/>
              </a:ext>
            </a:extLst>
          </p:cNvPr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Curriculum Overview 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B1E3E43-5A56-3818-AA9C-4C73759CCA8C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85CE22-5094-DAC6-82F2-89BC833AC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2487418"/>
            <a:ext cx="12296377" cy="58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53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700272" y="2330938"/>
            <a:ext cx="4856174" cy="6927362"/>
          </a:xfrm>
          <a:custGeom>
            <a:avLst/>
            <a:gdLst/>
            <a:ahLst/>
            <a:cxnLst/>
            <a:rect l="l" t="t" r="r" b="b"/>
            <a:pathLst>
              <a:path w="4856174" h="6927362">
                <a:moveTo>
                  <a:pt x="0" y="0"/>
                </a:moveTo>
                <a:lnTo>
                  <a:pt x="4856175" y="0"/>
                </a:lnTo>
                <a:lnTo>
                  <a:pt x="4856175" y="6927362"/>
                </a:lnTo>
                <a:lnTo>
                  <a:pt x="0" y="692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The Forres Five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45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Reading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B9E3DB-B3EF-9C93-75AC-A08835F6B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15" y="2778059"/>
            <a:ext cx="3696237" cy="3200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688383-FBF0-EBE1-6659-CA53DD828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0200" y="3009900"/>
            <a:ext cx="2686425" cy="33913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B92D1B-FA1B-822A-8ADA-903664B215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810" y="7114053"/>
            <a:ext cx="2010056" cy="20862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61AE4EE-206C-A0F7-AE8E-BC274403C303}"/>
              </a:ext>
            </a:extLst>
          </p:cNvPr>
          <p:cNvSpPr txBox="1"/>
          <p:nvPr/>
        </p:nvSpPr>
        <p:spPr>
          <a:xfrm>
            <a:off x="3638527" y="7453951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none" strike="noStrike" dirty="0">
                <a:effectLst/>
                <a:latin typeface="+mn-lt"/>
              </a:rPr>
              <a:t>Independent Level (95% to 100% accuracy):</a:t>
            </a:r>
            <a:r>
              <a:rPr lang="en-GB" sz="3200" dirty="0"/>
              <a:t> The child knows almost every word. They can read this book easily on their own without help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F1110FD-8E54-103A-4DD9-B0F0334CB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5659" y="3481667"/>
            <a:ext cx="4458560" cy="24478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Home Learning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605895" y="2869371"/>
            <a:ext cx="15471866" cy="591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•As a school we believe in children practising their basic skills and do not set onerous homework to complete.</a:t>
            </a:r>
          </a:p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•Our expectation is that children read every day, at least 5 times a week and practise their spellings.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0707A-1BCA-1B04-5A28-30AFB5B46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E03033C-71A6-EE8E-B3C2-5E5296D0FBDF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144A34B-DBFB-5568-0DED-86E9175926B5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8B45B6-751D-7C51-6093-C075EE418A74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857C8A2-F771-52A9-6162-DEBA946B1D57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09FF427A-CD1F-F7B7-E43F-68A3933BF2F3}"/>
              </a:ext>
            </a:extLst>
          </p:cNvPr>
          <p:cNvSpPr txBox="1"/>
          <p:nvPr/>
        </p:nvSpPr>
        <p:spPr>
          <a:xfrm>
            <a:off x="3810000" y="69316"/>
            <a:ext cx="15424316" cy="1320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4400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Weekly Spelling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339F0A6-ED2D-0D45-237B-ACAB8C72457D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D562D-904B-0DFC-636A-BF406A15E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9400" y="1575185"/>
            <a:ext cx="7467600" cy="8008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A4BB93-512F-9E6A-E143-DA13A81A6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66" y="729662"/>
            <a:ext cx="7375555" cy="895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62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C1F0B-92BF-7112-6672-82D1FB3AE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79156E3-399C-DA43-640F-04D95E503756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BA4429E-9B37-6FA8-CEFA-9429F96A0528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28F8236-253B-5A05-22B6-339F3BC814AC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B91251-999E-4C39-C287-2431E4611FA9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F2048BB-792C-47EC-DF48-9D3244DE3370}"/>
              </a:ext>
            </a:extLst>
          </p:cNvPr>
          <p:cNvSpPr txBox="1"/>
          <p:nvPr/>
        </p:nvSpPr>
        <p:spPr>
          <a:xfrm>
            <a:off x="1143000" y="319452"/>
            <a:ext cx="16514219" cy="1370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6000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Home Learning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1A354B7-8F62-CB4C-66C1-8ACDE7C54C1B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4CB872-AB44-80DD-7B97-08CA685C2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510268"/>
            <a:ext cx="7467600" cy="79921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DB83E9-956C-B019-8A58-DC7F788D3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6469" y="2323381"/>
            <a:ext cx="7095973" cy="741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0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729225" y="5564070"/>
          <a:ext cx="10457168" cy="3938326"/>
        </p:xfrm>
        <a:graphic>
          <a:graphicData uri="http://schemas.openxmlformats.org/drawingml/2006/table">
            <a:tbl>
              <a:tblPr/>
              <a:tblGrid>
                <a:gridCol w="5228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8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4440"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School is about belonging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Parents and schools are partners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886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Children who attend regularly are more likely to:</a:t>
                      </a:r>
                      <a:endParaRPr lang="en-US" sz="1100"/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feel part of the school community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take part in clubs and events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develop a sense of pride and belonging.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The biggest impact on attendance comes from families and schools working together to:</a:t>
                      </a:r>
                      <a:endParaRPr lang="en-US" sz="1100"/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establish consistent morning routines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communicate early about concerns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support children who may be anxious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celebrate good attendance.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1416202" y="63817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Attendance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914" y="2100581"/>
            <a:ext cx="15848171" cy="3781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400" b="1" dirty="0">
                <a:solidFill>
                  <a:srgbClr val="3F407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Small amounts of absence quickly add up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90% attendance means missing around 1 day every two weeks.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 a school year, that's approximately 19 days of learning missed.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Across primary school, this can amount to almost half a year of education.</a:t>
            </a:r>
          </a:p>
          <a:p>
            <a:pPr algn="ctr">
              <a:lnSpc>
                <a:spcPts val="3640"/>
              </a:lnSpc>
            </a:pPr>
            <a:r>
              <a:rPr lang="en-US" sz="2400" b="1" dirty="0">
                <a:solidFill>
                  <a:srgbClr val="3F407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Strong attendance leads to better achievement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Children who attend school regularly are more likely to reach expected standards in reading, writing and </a:t>
            </a:r>
            <a:r>
              <a:rPr lang="en-US" sz="2400" dirty="0" err="1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maths</a:t>
            </a: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Better attendance in primary school lays the foundation for success in secondary school and beyond.</a:t>
            </a:r>
          </a:p>
          <a:p>
            <a:pPr algn="ctr">
              <a:lnSpc>
                <a:spcPts val="4760"/>
              </a:lnSpc>
              <a:spcBef>
                <a:spcPct val="0"/>
              </a:spcBef>
            </a:pPr>
            <a:endParaRPr lang="en-US" sz="2600" dirty="0">
              <a:solidFill>
                <a:srgbClr val="3F407E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Allergies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225262" y="2297695"/>
            <a:ext cx="16034038" cy="701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-No food will be given out in school, so please no edible items for birthdays or celebrations.</a:t>
            </a:r>
          </a:p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-We are a nut free school, please no items containing nuts in packed lunch boxes. </a:t>
            </a:r>
          </a:p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-All educational visits will be carefully planned and prepared for, should your child have an allergy. </a:t>
            </a:r>
          </a:p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-All staff will be aware of Health Care plans for children with allergies and follow accordingly.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Enrichment Opportunities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58ECE-FEE1-2AE2-DCB2-BFEABA4DF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2924365"/>
            <a:ext cx="9843791" cy="4733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1FD51F-3241-6FB4-9BA6-75BB5A436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7" y="2742977"/>
            <a:ext cx="3797401" cy="25482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88FB-36E0-3325-F49D-36773DE63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7E1A4AC-F264-CB58-9433-5E19F46EB09F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78B8FFA-2A62-3D0D-83F3-8AAB1C1D3061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9480A8-9B91-96B5-6BCF-6C4B6D04BB26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629FECC-7DE3-8CAF-BDD8-42020735477E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58BB47D4-8658-8412-342D-29AEEACAD685}"/>
              </a:ext>
            </a:extLst>
          </p:cNvPr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Enrichment Opportunities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7E972FF-88F5-3740-9DE4-06C4700BB6E8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74D911-5F09-B1BF-127A-5F2775833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7875935"/>
            <a:ext cx="12401745" cy="16264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523418-0EA8-3488-331C-1A14816DA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566304"/>
            <a:ext cx="7620000" cy="54868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981BE0-8D72-30C5-1B0B-D0D434E6D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5147" y="3193578"/>
            <a:ext cx="7620001" cy="366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75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A3E99-3545-F5B7-B389-5033ABBC7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2C859B4-5C1B-039E-4139-0F061A846778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B6E9A92-5FDA-5D1D-19BB-7B2131704C52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9DF0F30-1F6A-D72A-C790-DA473742B64F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8F8F866-6BFA-BECA-DA50-E8EBFEB21CDD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9E93CDD-62B0-DBB0-8B8F-5B82D67893BD}"/>
              </a:ext>
            </a:extLst>
          </p:cNvPr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Enrichment Opportunities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F589D15-DBC1-C573-A794-E20F876E0BED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ECA9C6-6130-889F-FEE8-D35543657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7875935"/>
            <a:ext cx="12401745" cy="16264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C15202-4820-7D29-872E-37A1D71CD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566304"/>
            <a:ext cx="7620000" cy="54868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CA48D2-8C82-3BA1-66B9-611A15A39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5147" y="3193578"/>
            <a:ext cx="7620001" cy="366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16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57861" cy="246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Statutory Assessments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816307" y="2670462"/>
            <a:ext cx="14515743" cy="540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EYFS: Reception Baseline 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(6 weeks into Autumn 1)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1 Phonics Screening - June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2 Phonics Re-screening - June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4 Multiplcation Check - June</a:t>
            </a:r>
          </a:p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6 SATs - Week beginning Monday 10th May 2027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57861" cy="246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4298850" y="2367281"/>
            <a:ext cx="9659019" cy="7021904"/>
          </a:xfrm>
          <a:custGeom>
            <a:avLst/>
            <a:gdLst/>
            <a:ahLst/>
            <a:cxnLst/>
            <a:rect l="l" t="t" r="r" b="b"/>
            <a:pathLst>
              <a:path w="9659019" h="7021904">
                <a:moveTo>
                  <a:pt x="0" y="0"/>
                </a:moveTo>
                <a:lnTo>
                  <a:pt x="9659019" y="0"/>
                </a:lnTo>
                <a:lnTo>
                  <a:pt x="9659019" y="7021903"/>
                </a:lnTo>
                <a:lnTo>
                  <a:pt x="0" y="70219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416202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Uniform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Communication at Forres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170427" y="2272031"/>
            <a:ext cx="15947147" cy="71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Throughout the year we will communicate in a variety of ways:</a:t>
            </a:r>
          </a:p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•Face to Face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•Marvellous Me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•Email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•Newsletters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•Letters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•Website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•Phone calls and Text Messages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1842" y="4036241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Any questions?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3165</TotalTime>
  <Words>456</Words>
  <Application>Microsoft Office PowerPoint</Application>
  <PresentationFormat>Custom</PresentationFormat>
  <Paragraphs>76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Glacial Indifference Bold</vt:lpstr>
      <vt:lpstr>Canda Tawa Cute</vt:lpstr>
      <vt:lpstr>Arial</vt:lpstr>
      <vt:lpstr>Apricots</vt:lpstr>
      <vt:lpstr>Canva Sans</vt:lpstr>
      <vt:lpstr>Calibri</vt:lpstr>
      <vt:lpstr>Glacial Indifference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 Meeting MASTER Presentation</dc:title>
  <dc:creator>Rebecca Fitts</dc:creator>
  <cp:lastModifiedBy>Scott Burrows</cp:lastModifiedBy>
  <cp:revision>5</cp:revision>
  <dcterms:created xsi:type="dcterms:W3CDTF">2006-08-16T00:00:00Z</dcterms:created>
  <dcterms:modified xsi:type="dcterms:W3CDTF">2026-10-09T14:53:37Z</dcterms:modified>
  <dc:identifier>DAHP7WHzABs</dc:identifier>
</cp:coreProperties>
</file>