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4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8288000" cy="10287000"/>
  <p:notesSz cx="6858000" cy="9144000"/>
  <p:embeddedFontLst>
    <p:embeddedFont>
      <p:font typeface="Canda Tawa Cute" panose="020B0604020202020204" charset="-128"/>
      <p:regular r:id="rId21"/>
    </p:embeddedFont>
    <p:embeddedFont>
      <p:font typeface="Apricots" panose="020B0604020202020204" charset="0"/>
      <p:regular r:id="rId22"/>
    </p:embeddedFont>
    <p:embeddedFont>
      <p:font typeface="Canva Sans" panose="020B0604020202020204" charset="0"/>
      <p:regular r:id="rId23"/>
    </p:embeddedFont>
    <p:embeddedFont>
      <p:font typeface="Glacial Indifference" panose="020B0604020202020204" charset="0"/>
      <p:regular r:id="rId24"/>
    </p:embeddedFont>
    <p:embeddedFont>
      <p:font typeface="Glacial Indifference Bold" panose="020B0604020202020204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22" autoAdjust="0"/>
  </p:normalViewPr>
  <p:slideViewPr>
    <p:cSldViewPr>
      <p:cViewPr varScale="1">
        <p:scale>
          <a:sx n="70" d="100"/>
          <a:sy n="70" d="100"/>
        </p:scale>
        <p:origin x="81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474004"/>
            <a:ext cx="17305627" cy="9270578"/>
            <a:chOff x="0" y="0"/>
            <a:chExt cx="4557861" cy="244163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41634"/>
            </a:xfrm>
            <a:custGeom>
              <a:avLst/>
              <a:gdLst/>
              <a:ahLst/>
              <a:cxnLst/>
              <a:rect l="l" t="t" r="r" b="b"/>
              <a:pathLst>
                <a:path w="4557861" h="2441634">
                  <a:moveTo>
                    <a:pt x="0" y="0"/>
                  </a:moveTo>
                  <a:lnTo>
                    <a:pt x="4557861" y="0"/>
                  </a:lnTo>
                  <a:lnTo>
                    <a:pt x="4557861" y="2441634"/>
                  </a:lnTo>
                  <a:lnTo>
                    <a:pt x="0" y="2441634"/>
                  </a:lnTo>
                  <a:close/>
                </a:path>
              </a:pathLst>
            </a:custGeom>
            <a:solidFill>
              <a:srgbClr val="7F95E4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79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4890456" y="2100285"/>
            <a:ext cx="8594647" cy="3435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0"/>
              </a:lnSpc>
            </a:pPr>
            <a:r>
              <a:rPr lang="en-US" sz="20000">
                <a:solidFill>
                  <a:srgbClr val="000000"/>
                </a:solidFill>
                <a:latin typeface="Apricots"/>
                <a:ea typeface="Apricots"/>
                <a:cs typeface="Apricots"/>
                <a:sym typeface="Apricots"/>
              </a:rPr>
              <a:t>Teacher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898511" y="782660"/>
            <a:ext cx="4490979" cy="1708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MEET THE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161066" y="5512806"/>
            <a:ext cx="10053426" cy="1708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PARENT MEETING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101646" y="7550149"/>
            <a:ext cx="10053426" cy="1708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999"/>
              </a:lnSpc>
              <a:spcBef>
                <a:spcPct val="0"/>
              </a:spcBef>
            </a:pPr>
            <a:r>
              <a:rPr lang="en-US" sz="9999" dirty="0">
                <a:solidFill>
                  <a:srgbClr val="000000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YEAR 1</a:t>
            </a:r>
          </a:p>
        </p:txBody>
      </p:sp>
      <p:sp>
        <p:nvSpPr>
          <p:cNvPr id="10" name="Freeform 10"/>
          <p:cNvSpPr/>
          <p:nvPr/>
        </p:nvSpPr>
        <p:spPr>
          <a:xfrm>
            <a:off x="15376666" y="789549"/>
            <a:ext cx="2107397" cy="2236560"/>
          </a:xfrm>
          <a:custGeom>
            <a:avLst/>
            <a:gdLst/>
            <a:ahLst/>
            <a:cxnLst/>
            <a:rect l="l" t="t" r="r" b="b"/>
            <a:pathLst>
              <a:path w="2107397" h="2236560">
                <a:moveTo>
                  <a:pt x="0" y="0"/>
                </a:moveTo>
                <a:lnTo>
                  <a:pt x="2107397" y="0"/>
                </a:lnTo>
                <a:lnTo>
                  <a:pt x="2107397" y="2236560"/>
                </a:lnTo>
                <a:lnTo>
                  <a:pt x="0" y="22365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474004"/>
            <a:ext cx="17305627" cy="9270578"/>
            <a:chOff x="0" y="0"/>
            <a:chExt cx="4557861" cy="244163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41634"/>
            </a:xfrm>
            <a:custGeom>
              <a:avLst/>
              <a:gdLst/>
              <a:ahLst/>
              <a:cxnLst/>
              <a:rect l="l" t="t" r="r" b="b"/>
              <a:pathLst>
                <a:path w="4557861" h="2441634">
                  <a:moveTo>
                    <a:pt x="0" y="0"/>
                  </a:moveTo>
                  <a:lnTo>
                    <a:pt x="4557861" y="0"/>
                  </a:lnTo>
                  <a:lnTo>
                    <a:pt x="4557861" y="2441634"/>
                  </a:lnTo>
                  <a:lnTo>
                    <a:pt x="0" y="2441634"/>
                  </a:lnTo>
                  <a:close/>
                </a:path>
              </a:pathLst>
            </a:custGeom>
            <a:solidFill>
              <a:srgbClr val="7F95E4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79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4553119" y="4554463"/>
            <a:ext cx="8824647" cy="4947933"/>
          </a:xfrm>
          <a:custGeom>
            <a:avLst/>
            <a:gdLst/>
            <a:ahLst/>
            <a:cxnLst/>
            <a:rect l="l" t="t" r="r" b="b"/>
            <a:pathLst>
              <a:path w="8824647" h="4947933">
                <a:moveTo>
                  <a:pt x="0" y="0"/>
                </a:moveTo>
                <a:lnTo>
                  <a:pt x="8824647" y="0"/>
                </a:lnTo>
                <a:lnTo>
                  <a:pt x="8824647" y="4947933"/>
                </a:lnTo>
                <a:lnTo>
                  <a:pt x="0" y="494793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19768" r="-5041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7213486" y="2652335"/>
            <a:ext cx="3268029" cy="1684036"/>
          </a:xfrm>
          <a:custGeom>
            <a:avLst/>
            <a:gdLst/>
            <a:ahLst/>
            <a:cxnLst/>
            <a:rect l="l" t="t" r="r" b="b"/>
            <a:pathLst>
              <a:path w="3268029" h="1684036">
                <a:moveTo>
                  <a:pt x="0" y="0"/>
                </a:moveTo>
                <a:lnTo>
                  <a:pt x="3268030" y="0"/>
                </a:lnTo>
                <a:lnTo>
                  <a:pt x="3268030" y="1684036"/>
                </a:lnTo>
                <a:lnTo>
                  <a:pt x="0" y="16840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697677" y="819150"/>
            <a:ext cx="16892646" cy="183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83"/>
              </a:lnSpc>
            </a:pPr>
            <a:r>
              <a:rPr lang="en-US" sz="10702">
                <a:solidFill>
                  <a:srgbClr val="000000"/>
                </a:solidFill>
                <a:latin typeface="Apricots"/>
                <a:ea typeface="Apricots"/>
                <a:cs typeface="Apricots"/>
                <a:sym typeface="Apricots"/>
              </a:rPr>
              <a:t>Spiral Leadership Team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474004"/>
            <a:ext cx="17305627" cy="9270578"/>
            <a:chOff x="0" y="0"/>
            <a:chExt cx="4557861" cy="244163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41634"/>
            </a:xfrm>
            <a:custGeom>
              <a:avLst/>
              <a:gdLst/>
              <a:ahLst/>
              <a:cxnLst/>
              <a:rect l="l" t="t" r="r" b="b"/>
              <a:pathLst>
                <a:path w="4557861" h="2441634">
                  <a:moveTo>
                    <a:pt x="0" y="0"/>
                  </a:moveTo>
                  <a:lnTo>
                    <a:pt x="4557861" y="0"/>
                  </a:lnTo>
                  <a:lnTo>
                    <a:pt x="4557861" y="2441634"/>
                  </a:lnTo>
                  <a:lnTo>
                    <a:pt x="0" y="2441634"/>
                  </a:lnTo>
                  <a:close/>
                </a:path>
              </a:pathLst>
            </a:custGeom>
            <a:solidFill>
              <a:srgbClr val="7F95E4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79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625567" y="3894881"/>
            <a:ext cx="3151880" cy="3139568"/>
            <a:chOff x="0" y="0"/>
            <a:chExt cx="6502400" cy="6477000"/>
          </a:xfrm>
        </p:grpSpPr>
        <p:sp>
          <p:nvSpPr>
            <p:cNvPr id="7" name="Freeform 7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3"/>
              <a:stretch>
                <a:fillRect l="-9312" t="-2222" r="223" b="-735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3889576" y="3894881"/>
            <a:ext cx="3151880" cy="3139568"/>
            <a:chOff x="0" y="0"/>
            <a:chExt cx="6502400" cy="6477000"/>
          </a:xfrm>
        </p:grpSpPr>
        <p:sp>
          <p:nvSpPr>
            <p:cNvPr id="10" name="Freeform 10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4"/>
              <a:stretch>
                <a:fillRect l="223" t="-24962" r="223" b="-2496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Freeform 12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7308378" y="3894881"/>
            <a:ext cx="3151880" cy="3139568"/>
            <a:chOff x="0" y="0"/>
            <a:chExt cx="6502400" cy="6477000"/>
          </a:xfrm>
        </p:grpSpPr>
        <p:sp>
          <p:nvSpPr>
            <p:cNvPr id="14" name="Freeform 14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6"/>
              <a:stretch>
                <a:fillRect l="223" t="-24975" r="223" b="-2497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10726958" y="3894881"/>
            <a:ext cx="3151880" cy="3139568"/>
            <a:chOff x="0" y="0"/>
            <a:chExt cx="6502400" cy="6477000"/>
          </a:xfrm>
        </p:grpSpPr>
        <p:sp>
          <p:nvSpPr>
            <p:cNvPr id="17" name="Freeform 17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7"/>
              <a:stretch>
                <a:fillRect l="223" t="-5832" r="223" b="-583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9" name="Group 19"/>
          <p:cNvGrpSpPr>
            <a:grpSpLocks noChangeAspect="1"/>
          </p:cNvGrpSpPr>
          <p:nvPr/>
        </p:nvGrpSpPr>
        <p:grpSpPr>
          <a:xfrm>
            <a:off x="14203871" y="3955059"/>
            <a:ext cx="3151880" cy="3139568"/>
            <a:chOff x="0" y="0"/>
            <a:chExt cx="6502400" cy="6477000"/>
          </a:xfrm>
        </p:grpSpPr>
        <p:sp>
          <p:nvSpPr>
            <p:cNvPr id="20" name="Freeform 20"/>
            <p:cNvSpPr/>
            <p:nvPr/>
          </p:nvSpPr>
          <p:spPr>
            <a:xfrm>
              <a:off x="116940" y="124149"/>
              <a:ext cx="6262195" cy="6234315"/>
            </a:xfrm>
            <a:custGeom>
              <a:avLst/>
              <a:gdLst/>
              <a:ahLst/>
              <a:cxnLst/>
              <a:rect l="l" t="t" r="r" b="b"/>
              <a:pathLst>
                <a:path w="6262195" h="623431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8"/>
              <a:stretch>
                <a:fillRect l="223" t="-2483" r="223" b="-248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625567" y="319059"/>
            <a:ext cx="16892646" cy="183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83"/>
              </a:lnSpc>
            </a:pPr>
            <a:r>
              <a:rPr lang="en-US" sz="10702">
                <a:solidFill>
                  <a:srgbClr val="000000"/>
                </a:solidFill>
                <a:latin typeface="Apricots"/>
                <a:ea typeface="Apricots"/>
                <a:cs typeface="Apricots"/>
                <a:sym typeface="Apricots"/>
              </a:rPr>
              <a:t>Forres Leadership Team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56577" y="2619165"/>
            <a:ext cx="2861120" cy="11804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Mrs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Fitts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Headteacher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297983" y="7063024"/>
            <a:ext cx="4335066" cy="1180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Miss Goldsmith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Deputy Headteacher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7343780" y="2619165"/>
            <a:ext cx="2943219" cy="11804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Mrs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Loveday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SENDco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0890400" y="7063024"/>
            <a:ext cx="2824996" cy="1180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Mrs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Tollervey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Pastoral Lead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4180095" y="2619165"/>
            <a:ext cx="3082766" cy="1180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Miss Bright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EYFS/KS1 Lead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91186" y="419100"/>
            <a:ext cx="17305627" cy="9270578"/>
            <a:chOff x="0" y="0"/>
            <a:chExt cx="4557861" cy="244163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41634"/>
            </a:xfrm>
            <a:custGeom>
              <a:avLst/>
              <a:gdLst/>
              <a:ahLst/>
              <a:cxnLst/>
              <a:rect l="l" t="t" r="r" b="b"/>
              <a:pathLst>
                <a:path w="4557861" h="2441634">
                  <a:moveTo>
                    <a:pt x="0" y="0"/>
                  </a:moveTo>
                  <a:lnTo>
                    <a:pt x="4557861" y="0"/>
                  </a:lnTo>
                  <a:lnTo>
                    <a:pt x="4557861" y="2441634"/>
                  </a:lnTo>
                  <a:lnTo>
                    <a:pt x="0" y="2441634"/>
                  </a:lnTo>
                  <a:close/>
                </a:path>
              </a:pathLst>
            </a:custGeom>
            <a:solidFill>
              <a:srgbClr val="7F95E4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79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277234" y="3082267"/>
            <a:ext cx="8594647" cy="51675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721"/>
              </a:lnSpc>
            </a:pPr>
            <a:r>
              <a:rPr lang="en-US" sz="14801">
                <a:solidFill>
                  <a:srgbClr val="000000"/>
                </a:solidFill>
                <a:latin typeface="Apricots"/>
                <a:ea typeface="Apricots"/>
                <a:cs typeface="Apricots"/>
                <a:sym typeface="Apricots"/>
              </a:rPr>
              <a:t>Teaching Team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168192" y="1659866"/>
            <a:ext cx="4490979" cy="1708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MEET THE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538005" y="4757503"/>
            <a:ext cx="1819632" cy="5803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Mrs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111659" y="4723963"/>
            <a:ext cx="1819632" cy="1189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Mrs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Wannell</a:t>
            </a:r>
          </a:p>
        </p:txBody>
      </p:sp>
      <p:sp>
        <p:nvSpPr>
          <p:cNvPr id="20" name="Freeform 20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125343" y="2238628"/>
            <a:ext cx="6037315" cy="7263768"/>
          </a:xfrm>
          <a:custGeom>
            <a:avLst/>
            <a:gdLst/>
            <a:ahLst/>
            <a:cxnLst/>
            <a:rect l="l" t="t" r="r" b="b"/>
            <a:pathLst>
              <a:path w="6037315" h="7263768">
                <a:moveTo>
                  <a:pt x="0" y="0"/>
                </a:moveTo>
                <a:lnTo>
                  <a:pt x="6037314" y="0"/>
                </a:lnTo>
                <a:lnTo>
                  <a:pt x="6037314" y="7263768"/>
                </a:lnTo>
                <a:lnTo>
                  <a:pt x="0" y="72637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2095147" y="719072"/>
            <a:ext cx="1409770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Vision and Values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095147" y="719072"/>
            <a:ext cx="14097707" cy="14583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 dirty="0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A typical day in Year 1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486400" y="2760165"/>
            <a:ext cx="6789777" cy="6742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8:45am-9am: Early Morning work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9.05-9.20am: Assembly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9.20-10:30am: </a:t>
            </a:r>
            <a:r>
              <a:rPr lang="en-US" sz="3600" dirty="0" err="1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Maths</a:t>
            </a:r>
            <a:endParaRPr lang="en-US" sz="3600" dirty="0">
              <a:solidFill>
                <a:srgbClr val="3F407E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3F407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10.30-10.45pm: Break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10:45-11:05pm: Handwriting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11:10-12:00pm: English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3F407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12-1.00pm Lunch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1-2pm: PE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2-3pm: Science</a:t>
            </a:r>
          </a:p>
          <a:p>
            <a:pPr algn="ctr">
              <a:lnSpc>
                <a:spcPts val="5283"/>
              </a:lnSpc>
              <a:spcBef>
                <a:spcPct val="0"/>
              </a:spcBef>
            </a:pPr>
            <a:r>
              <a:rPr lang="en-US" sz="3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3-3.15pm: Class Book</a:t>
            </a:r>
          </a:p>
        </p:txBody>
      </p:sp>
      <p:sp>
        <p:nvSpPr>
          <p:cNvPr id="8" name="Freeform 8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095147" y="719072"/>
            <a:ext cx="1409770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Weekly Timetable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4EA8BB-6D55-B827-EA2D-DB52D5459FA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810"/>
          <a:stretch>
            <a:fillRect/>
          </a:stretch>
        </p:blipFill>
        <p:spPr>
          <a:xfrm>
            <a:off x="2277662" y="2193732"/>
            <a:ext cx="13701396" cy="730866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095147" y="719072"/>
            <a:ext cx="1409770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Curriculum Overview 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2DB920D-4AE0-5108-2B12-10051A88DC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7096" y="1967396"/>
            <a:ext cx="10964624" cy="734920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16A63-C6A9-EF69-1268-583C642306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9391C3A-C6C7-820E-F8F2-783209C5B9E5}"/>
              </a:ext>
            </a:extLst>
          </p:cNvPr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FF3B3A4D-1AA9-12C9-D951-3B1DF5C8AE0F}"/>
              </a:ext>
            </a:extLst>
          </p:cNvPr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EBFD573-DA85-2760-5CDF-92A794AE3ABF}"/>
                </a:ext>
              </a:extLst>
            </p:cNvPr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786AFE65-4A06-451E-3827-EF7C11EB8118}"/>
                </a:ext>
              </a:extLst>
            </p:cNvPr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2E879D89-FD15-3D15-5D58-863A43FF58CD}"/>
              </a:ext>
            </a:extLst>
          </p:cNvPr>
          <p:cNvSpPr txBox="1"/>
          <p:nvPr/>
        </p:nvSpPr>
        <p:spPr>
          <a:xfrm>
            <a:off x="2095147" y="719072"/>
            <a:ext cx="1409770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Curriculum Overview </a:t>
            </a: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791D0F08-9E30-B837-5932-85386604F227}"/>
              </a:ext>
            </a:extLst>
          </p:cNvPr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B5DF007-47AD-753A-41BA-923173227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2386" y="2275591"/>
            <a:ext cx="11723228" cy="725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779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700272" y="2330938"/>
            <a:ext cx="4856174" cy="6927362"/>
          </a:xfrm>
          <a:custGeom>
            <a:avLst/>
            <a:gdLst/>
            <a:ahLst/>
            <a:cxnLst/>
            <a:rect l="l" t="t" r="r" b="b"/>
            <a:pathLst>
              <a:path w="4856174" h="6927362">
                <a:moveTo>
                  <a:pt x="0" y="0"/>
                </a:moveTo>
                <a:lnTo>
                  <a:pt x="4856175" y="0"/>
                </a:lnTo>
                <a:lnTo>
                  <a:pt x="4856175" y="6927362"/>
                </a:lnTo>
                <a:lnTo>
                  <a:pt x="0" y="69273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2095147" y="719072"/>
            <a:ext cx="1409770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The Forres Five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 dirty="0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Phonics, Early </a:t>
            </a:r>
            <a:r>
              <a:rPr lang="en-US" sz="8799" dirty="0" err="1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Reading,Reading</a:t>
            </a:r>
            <a:endParaRPr lang="en-US" sz="8799" dirty="0">
              <a:solidFill>
                <a:srgbClr val="3F407E"/>
              </a:solidFill>
              <a:latin typeface="Apricots"/>
              <a:ea typeface="Apricots"/>
              <a:cs typeface="Apricots"/>
              <a:sym typeface="Apricots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6CB7A3-4C22-5C6E-96DA-010EC4EB727B}"/>
              </a:ext>
            </a:extLst>
          </p:cNvPr>
          <p:cNvSpPr txBox="1"/>
          <p:nvPr/>
        </p:nvSpPr>
        <p:spPr>
          <a:xfrm>
            <a:off x="1102312" y="2171700"/>
            <a:ext cx="16499887" cy="7417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>
              <a:buNone/>
            </a:pPr>
            <a:r>
              <a:rPr lang="en-GB" sz="2800" b="1" i="0" u="sng" dirty="0">
                <a:effectLst/>
                <a:latin typeface="Glacial Indifference" panose="020B0604020202020204" charset="0"/>
              </a:rPr>
              <a:t>Phonics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Children will continue to develop their phonics knowledge through daily sessions.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We will learn new sounds and different ways of spelling them.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Children will practise </a:t>
            </a:r>
            <a:r>
              <a:rPr lang="en-GB" sz="2800" b="1" i="0" dirty="0">
                <a:effectLst/>
                <a:latin typeface="Glacial Indifference" panose="020B0604020202020204" charset="0"/>
              </a:rPr>
              <a:t>blending sounds to read</a:t>
            </a:r>
            <a:r>
              <a:rPr lang="en-GB" sz="2800" b="0" i="0" dirty="0">
                <a:effectLst/>
                <a:latin typeface="Glacial Indifference" panose="020B0604020202020204" charset="0"/>
              </a:rPr>
              <a:t> and </a:t>
            </a:r>
            <a:r>
              <a:rPr lang="en-GB" sz="2800" b="1" i="0" dirty="0">
                <a:effectLst/>
                <a:latin typeface="Glacial Indifference" panose="020B0604020202020204" charset="0"/>
              </a:rPr>
              <a:t>segmenting sounds to spell</a:t>
            </a:r>
            <a:r>
              <a:rPr lang="en-GB" sz="2800" b="0" i="0" dirty="0">
                <a:effectLst/>
                <a:latin typeface="Glacial Indifference" panose="020B0604020202020204" charset="0"/>
              </a:rPr>
              <a:t>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We will regularly revisit sounds to build confidence and fluency.</a:t>
            </a:r>
          </a:p>
          <a:p>
            <a:pPr marL="0" marR="0" indent="0" algn="l">
              <a:buNone/>
            </a:pPr>
            <a:r>
              <a:rPr lang="en-GB" sz="2800" b="1" i="0" u="sng" dirty="0">
                <a:effectLst/>
                <a:latin typeface="Glacial Indifference" panose="020B0604020202020204" charset="0"/>
              </a:rPr>
              <a:t>Early Reading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Children will read </a:t>
            </a:r>
            <a:r>
              <a:rPr lang="en-GB" sz="2800" b="1" i="0" dirty="0">
                <a:effectLst/>
                <a:latin typeface="Glacial Indifference" panose="020B0604020202020204" charset="0"/>
              </a:rPr>
              <a:t>phonically decodable books</a:t>
            </a:r>
            <a:r>
              <a:rPr lang="en-GB" sz="2800" b="0" i="0" dirty="0">
                <a:effectLst/>
                <a:latin typeface="Glacial Indifference" panose="020B0604020202020204" charset="0"/>
              </a:rPr>
              <a:t> linked to the sounds they have been learning.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We will focus on developing </a:t>
            </a:r>
            <a:r>
              <a:rPr lang="en-GB" sz="2800" b="1" i="0" dirty="0">
                <a:effectLst/>
                <a:latin typeface="Glacial Indifference" panose="020B0604020202020204" charset="0"/>
              </a:rPr>
              <a:t>accuracy, fluency and expression</a:t>
            </a:r>
            <a:r>
              <a:rPr lang="en-GB" sz="2800" b="0" i="0" dirty="0">
                <a:effectLst/>
                <a:latin typeface="Glacial Indifference" panose="020B0604020202020204" charset="0"/>
              </a:rPr>
              <a:t> when reading.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Re-reading books helps children build confidence and read more fluently.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We will also share a wide range of stories to develop </a:t>
            </a:r>
            <a:r>
              <a:rPr lang="en-GB" sz="2800" b="1" i="0" dirty="0">
                <a:effectLst/>
                <a:latin typeface="Glacial Indifference" panose="020B0604020202020204" charset="0"/>
              </a:rPr>
              <a:t>vocabulary, comprehension and a love of reading</a:t>
            </a:r>
            <a:r>
              <a:rPr lang="en-GB" sz="2800" b="0" i="0" dirty="0">
                <a:effectLst/>
                <a:latin typeface="Glacial Indifference" panose="020B0604020202020204" charset="0"/>
              </a:rPr>
              <a:t>.</a:t>
            </a:r>
          </a:p>
          <a:p>
            <a:pPr marL="0" marR="0" indent="0" algn="l">
              <a:buNone/>
            </a:pPr>
            <a:r>
              <a:rPr lang="en-GB" sz="2800" b="1" i="0" u="sng" dirty="0">
                <a:effectLst/>
                <a:latin typeface="Glacial Indifference" panose="020B0604020202020204" charset="0"/>
              </a:rPr>
              <a:t>Reading at Home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Reading regularly at home, even for </a:t>
            </a:r>
            <a:r>
              <a:rPr lang="en-GB" sz="2800" b="1" i="0" dirty="0">
                <a:effectLst/>
                <a:latin typeface="Glacial Indifference" panose="020B0604020202020204" charset="0"/>
              </a:rPr>
              <a:t>10 minutes a day</a:t>
            </a:r>
            <a:r>
              <a:rPr lang="en-GB" sz="2800" b="0" i="0" dirty="0">
                <a:effectLst/>
                <a:latin typeface="Glacial Indifference" panose="020B0604020202020204" charset="0"/>
              </a:rPr>
              <a:t>, makes a big difference.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Encourage children to use their phonics skills to work out unfamiliar words.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Talk about the book and ask questions to check understanding.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Please continue to </a:t>
            </a:r>
            <a:r>
              <a:rPr lang="en-GB" sz="2800" b="1" i="0" dirty="0">
                <a:effectLst/>
                <a:latin typeface="Glacial Indifference" panose="020B0604020202020204" charset="0"/>
              </a:rPr>
              <a:t>read stories to your child</a:t>
            </a:r>
            <a:r>
              <a:rPr lang="en-GB" sz="2800" b="0" i="0" dirty="0">
                <a:effectLst/>
                <a:latin typeface="Glacial Indifference" panose="020B0604020202020204" charset="0"/>
              </a:rPr>
              <a:t>, even when they can read independently.</a:t>
            </a:r>
          </a:p>
          <a:p>
            <a:pPr marL="342900" marR="0" lvl="0" indent="-342900" algn="l">
              <a:buFont typeface="Arial" panose="020B0604020202020204" pitchFamily="34" charset="0"/>
              <a:buChar char="•"/>
            </a:pPr>
            <a:r>
              <a:rPr lang="en-GB" sz="2800" b="0" i="0" dirty="0">
                <a:effectLst/>
                <a:latin typeface="Glacial Indifference" panose="020B0604020202020204" charset="0"/>
              </a:rPr>
              <a:t>Most importantly, make reading a </a:t>
            </a:r>
            <a:r>
              <a:rPr lang="en-GB" sz="2800" b="1" i="0" dirty="0">
                <a:effectLst/>
                <a:latin typeface="Glacial Indifference" panose="020B0604020202020204" charset="0"/>
              </a:rPr>
              <a:t>positive and enjoyable experience</a:t>
            </a:r>
            <a:r>
              <a:rPr lang="en-GB" sz="2800" b="0" i="0" dirty="0">
                <a:effectLst/>
                <a:latin typeface="Glacial Indifference" panose="020B0604020202020204" charset="0"/>
              </a:rPr>
              <a:t>.</a:t>
            </a:r>
            <a:endParaRPr lang="en-GB" b="0" i="0" dirty="0">
              <a:effectLst/>
              <a:latin typeface="Glacial Indifference" panose="020B060402020202020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Home Learning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605895" y="2869371"/>
            <a:ext cx="15471866" cy="5915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  <a:spcBef>
                <a:spcPct val="0"/>
              </a:spcBef>
            </a:pPr>
            <a:r>
              <a:rPr lang="en-US" sz="5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•As a school we believe in children </a:t>
            </a:r>
            <a:r>
              <a:rPr lang="en-US" sz="5600" dirty="0" err="1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practising</a:t>
            </a:r>
            <a:r>
              <a:rPr lang="en-US" sz="5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their basic skills and do not set onerous homework to complete.</a:t>
            </a:r>
          </a:p>
          <a:p>
            <a:pPr algn="ctr">
              <a:lnSpc>
                <a:spcPts val="7840"/>
              </a:lnSpc>
              <a:spcBef>
                <a:spcPct val="0"/>
              </a:spcBef>
            </a:pPr>
            <a:r>
              <a:rPr lang="en-US" sz="5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•Our expectation is that children read every day, at least 5 times a week and </a:t>
            </a:r>
            <a:r>
              <a:rPr lang="en-US" sz="5600" dirty="0" err="1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practise</a:t>
            </a:r>
            <a:r>
              <a:rPr lang="en-US" sz="56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their spellings.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aphicFrame>
        <p:nvGraphicFramePr>
          <p:cNvPr id="7" name="Table 7"/>
          <p:cNvGraphicFramePr>
            <a:graphicFrameLocks noGrp="1"/>
          </p:cNvGraphicFramePr>
          <p:nvPr/>
        </p:nvGraphicFramePr>
        <p:xfrm>
          <a:off x="3729225" y="5564070"/>
          <a:ext cx="10457168" cy="3938326"/>
        </p:xfrm>
        <a:graphic>
          <a:graphicData uri="http://schemas.openxmlformats.org/drawingml/2006/table">
            <a:tbl>
              <a:tblPr/>
              <a:tblGrid>
                <a:gridCol w="52285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285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4440">
                <a:tc>
                  <a:txBody>
                    <a:bodyPr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School is about belonging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Parents and schools are partners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3886">
                <a:tc>
                  <a:txBody>
                    <a:bodyPr/>
                    <a:lstStyle/>
                    <a:p>
                      <a:pPr algn="l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Children who attend regularly are more likely to:</a:t>
                      </a:r>
                      <a:endParaRPr lang="en-US" sz="1100"/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feel part of the school community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take part in clubs and events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develop a sense of pride and belonging.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The biggest impact on attendance comes from families and schools working together to:</a:t>
                      </a:r>
                      <a:endParaRPr lang="en-US" sz="1100"/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establish consistent morning routines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communicate early about concerns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support children who may be anxious</a:t>
                      </a:r>
                    </a:p>
                    <a:p>
                      <a:pPr marL="431796" lvl="1" indent="-215898" algn="l">
                        <a:lnSpc>
                          <a:spcPts val="2799"/>
                        </a:lnSpc>
                        <a:buFont typeface="Arial"/>
                        <a:buChar char="•"/>
                      </a:pPr>
                      <a:r>
                        <a:rPr lang="en-US" sz="1999">
                          <a:solidFill>
                            <a:srgbClr val="3F407E"/>
                          </a:solidFill>
                          <a:latin typeface="Glacial Indifference"/>
                          <a:ea typeface="Glacial Indifference"/>
                          <a:cs typeface="Glacial Indifference"/>
                          <a:sym typeface="Glacial Indifference"/>
                        </a:rPr>
                        <a:t>celebrate good attendance.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8"/>
          <p:cNvSpPr txBox="1"/>
          <p:nvPr/>
        </p:nvSpPr>
        <p:spPr>
          <a:xfrm>
            <a:off x="1416202" y="63817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Attendance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19914" y="2100581"/>
            <a:ext cx="15848171" cy="3781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400" b="1" dirty="0">
                <a:solidFill>
                  <a:srgbClr val="3F407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Small amounts of absence quickly add up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90% attendance means missing around 1 day every two weeks.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Over a school year, that's approximately 19 days of learning missed.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Across primary school, this can amount to almost half a year of education.</a:t>
            </a:r>
          </a:p>
          <a:p>
            <a:pPr algn="ctr">
              <a:lnSpc>
                <a:spcPts val="3640"/>
              </a:lnSpc>
            </a:pPr>
            <a:r>
              <a:rPr lang="en-US" sz="2400" b="1" dirty="0">
                <a:solidFill>
                  <a:srgbClr val="3F407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Strong attendance leads to better achievement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Children who attend school regularly are more likely to reach expected standards in reading, writing and </a:t>
            </a:r>
            <a:r>
              <a:rPr lang="en-US" sz="2400" dirty="0" err="1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maths</a:t>
            </a: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</a:t>
            </a:r>
          </a:p>
          <a:p>
            <a:pPr algn="ctr">
              <a:lnSpc>
                <a:spcPts val="3640"/>
              </a:lnSpc>
            </a:pP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Better attendance in primary school lays the foundation for success in secondary school and beyond.</a:t>
            </a:r>
          </a:p>
          <a:p>
            <a:pPr algn="ctr">
              <a:lnSpc>
                <a:spcPts val="4760"/>
              </a:lnSpc>
              <a:spcBef>
                <a:spcPct val="0"/>
              </a:spcBef>
            </a:pPr>
            <a:endParaRPr lang="en-US" sz="2600" dirty="0">
              <a:solidFill>
                <a:srgbClr val="3F407E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Allergies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225262" y="2297695"/>
            <a:ext cx="16034038" cy="7014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49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-No food will be given out in school, so please no edible items for birthdays or celebrations.</a:t>
            </a:r>
          </a:p>
          <a:p>
            <a:pPr algn="ctr">
              <a:lnSpc>
                <a:spcPts val="6860"/>
              </a:lnSpc>
            </a:pPr>
            <a:r>
              <a:rPr lang="en-US" sz="49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-We are a nut free school, please no items containing nuts in packed lunch boxes. </a:t>
            </a:r>
          </a:p>
          <a:p>
            <a:pPr algn="ctr">
              <a:lnSpc>
                <a:spcPts val="6860"/>
              </a:lnSpc>
            </a:pPr>
            <a:r>
              <a:rPr lang="en-US" sz="49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-All educational visits will be carefully planned and prepared for, should your child have an allergy. </a:t>
            </a:r>
          </a:p>
          <a:p>
            <a:pPr algn="ctr">
              <a:lnSpc>
                <a:spcPts val="6860"/>
              </a:lnSpc>
              <a:spcBef>
                <a:spcPct val="0"/>
              </a:spcBef>
            </a:pPr>
            <a:r>
              <a:rPr lang="en-US" sz="49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-All staff will be aware of Health Care plans for children with allergies and follow accordingly.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Enrichment Opportunities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978276" y="3199364"/>
            <a:ext cx="14610734" cy="61266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Local Walk – </a:t>
            </a: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Looking at human/ physical features in our local area. </a:t>
            </a:r>
          </a:p>
          <a:p>
            <a:pPr algn="ctr">
              <a:lnSpc>
                <a:spcPts val="12319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Church visit – </a:t>
            </a:r>
            <a:r>
              <a:rPr lang="en-US" sz="24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Autumn 1/2</a:t>
            </a:r>
          </a:p>
          <a:p>
            <a:pPr algn="ctr">
              <a:lnSpc>
                <a:spcPts val="12319"/>
              </a:lnSpc>
              <a:spcBef>
                <a:spcPct val="0"/>
              </a:spcBef>
            </a:pPr>
            <a:endParaRPr lang="en-US" sz="3600" dirty="0">
              <a:solidFill>
                <a:srgbClr val="3F407E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12319"/>
              </a:lnSpc>
              <a:spcBef>
                <a:spcPct val="0"/>
              </a:spcBef>
            </a:pPr>
            <a:endParaRPr lang="en-US" sz="6600" dirty="0">
              <a:solidFill>
                <a:srgbClr val="3F407E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4557861" cy="24647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Statutory Assessments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816307" y="2670462"/>
            <a:ext cx="14515743" cy="63094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40"/>
              </a:lnSpc>
            </a:pPr>
            <a:r>
              <a:rPr lang="en-US" sz="51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EYFS: Reception Baseline </a:t>
            </a:r>
          </a:p>
          <a:p>
            <a:pPr algn="ctr">
              <a:lnSpc>
                <a:spcPts val="7140"/>
              </a:lnSpc>
            </a:pPr>
            <a:r>
              <a:rPr lang="en-US" sz="51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(6 weeks into Autumn 1)</a:t>
            </a:r>
          </a:p>
          <a:p>
            <a:pPr algn="ctr">
              <a:lnSpc>
                <a:spcPts val="7140"/>
              </a:lnSpc>
            </a:pPr>
            <a:r>
              <a:rPr lang="en-US" sz="5100" b="1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Year 1 Phonics Screening - June</a:t>
            </a:r>
          </a:p>
          <a:p>
            <a:pPr algn="ctr">
              <a:lnSpc>
                <a:spcPts val="7140"/>
              </a:lnSpc>
            </a:pPr>
            <a:r>
              <a:rPr lang="en-US" sz="51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Year 2 Phonics Re-screening - June</a:t>
            </a:r>
          </a:p>
          <a:p>
            <a:pPr algn="ctr">
              <a:lnSpc>
                <a:spcPts val="7140"/>
              </a:lnSpc>
            </a:pPr>
            <a:r>
              <a:rPr lang="en-US" sz="51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Year 4 </a:t>
            </a:r>
            <a:r>
              <a:rPr lang="en-US" sz="5100" dirty="0" err="1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Multiplcation</a:t>
            </a:r>
            <a:r>
              <a:rPr lang="en-US" sz="51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Check - June</a:t>
            </a:r>
          </a:p>
          <a:p>
            <a:pPr algn="ctr">
              <a:lnSpc>
                <a:spcPts val="7140"/>
              </a:lnSpc>
              <a:spcBef>
                <a:spcPct val="0"/>
              </a:spcBef>
            </a:pPr>
            <a:r>
              <a:rPr lang="en-US" sz="5100" dirty="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Year 6 SATs - Week beginning Monday 10th May 2027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4557861" cy="24647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4298850" y="2367281"/>
            <a:ext cx="9659019" cy="7021904"/>
          </a:xfrm>
          <a:custGeom>
            <a:avLst/>
            <a:gdLst/>
            <a:ahLst/>
            <a:cxnLst/>
            <a:rect l="l" t="t" r="r" b="b"/>
            <a:pathLst>
              <a:path w="9659019" h="7021904">
                <a:moveTo>
                  <a:pt x="0" y="0"/>
                </a:moveTo>
                <a:lnTo>
                  <a:pt x="9659019" y="0"/>
                </a:lnTo>
                <a:lnTo>
                  <a:pt x="9659019" y="7021903"/>
                </a:lnTo>
                <a:lnTo>
                  <a:pt x="0" y="70219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416202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Uniform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92781" y="847725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Communication at Forres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170427" y="2272031"/>
            <a:ext cx="15947147" cy="71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  <a:spcBef>
                <a:spcPct val="0"/>
              </a:spcBef>
            </a:pPr>
            <a:r>
              <a:rPr lang="en-US" sz="48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Throughout the year we will communicate in a variety of ways: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•Face to Face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•Marvellous Me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•Email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•Newsletters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•Letters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•Website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3F407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•Phone calls and Text Messages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5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5383" y="220738"/>
            <a:ext cx="17905954" cy="9834912"/>
          </a:xfrm>
          <a:custGeom>
            <a:avLst/>
            <a:gdLst/>
            <a:ahLst/>
            <a:cxnLst/>
            <a:rect l="l" t="t" r="r" b="b"/>
            <a:pathLst>
              <a:path w="17905954" h="9834912">
                <a:moveTo>
                  <a:pt x="0" y="0"/>
                </a:moveTo>
                <a:lnTo>
                  <a:pt x="17905953" y="0"/>
                </a:lnTo>
                <a:lnTo>
                  <a:pt x="17905953" y="9834911"/>
                </a:lnTo>
                <a:lnTo>
                  <a:pt x="0" y="98349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81830" y="603303"/>
            <a:ext cx="17305627" cy="9141278"/>
            <a:chOff x="0" y="0"/>
            <a:chExt cx="4557861" cy="24075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57861" cy="2407580"/>
            </a:xfrm>
            <a:custGeom>
              <a:avLst/>
              <a:gdLst/>
              <a:ahLst/>
              <a:cxnLst/>
              <a:rect l="l" t="t" r="r" b="b"/>
              <a:pathLst>
                <a:path w="4557861" h="2407580">
                  <a:moveTo>
                    <a:pt x="0" y="0"/>
                  </a:moveTo>
                  <a:lnTo>
                    <a:pt x="4557861" y="0"/>
                  </a:lnTo>
                  <a:lnTo>
                    <a:pt x="4557861" y="2407580"/>
                  </a:lnTo>
                  <a:lnTo>
                    <a:pt x="0" y="2407580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57861" cy="24456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431842" y="4036241"/>
            <a:ext cx="15424316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3F407E"/>
                </a:solidFill>
                <a:latin typeface="Apricots"/>
                <a:ea typeface="Apricots"/>
                <a:cs typeface="Apricots"/>
                <a:sym typeface="Apricots"/>
              </a:rPr>
              <a:t>Any questions?</a:t>
            </a:r>
          </a:p>
        </p:txBody>
      </p:sp>
      <p:sp>
        <p:nvSpPr>
          <p:cNvPr id="7" name="Freeform 7"/>
          <p:cNvSpPr/>
          <p:nvPr/>
        </p:nvSpPr>
        <p:spPr>
          <a:xfrm>
            <a:off x="16166323" y="8067648"/>
            <a:ext cx="1351890" cy="1434747"/>
          </a:xfrm>
          <a:custGeom>
            <a:avLst/>
            <a:gdLst/>
            <a:ahLst/>
            <a:cxnLst/>
            <a:rect l="l" t="t" r="r" b="b"/>
            <a:pathLst>
              <a:path w="1351890" h="1434747">
                <a:moveTo>
                  <a:pt x="0" y="0"/>
                </a:moveTo>
                <a:lnTo>
                  <a:pt x="1351890" y="0"/>
                </a:lnTo>
                <a:lnTo>
                  <a:pt x="1351890" y="1434748"/>
                </a:lnTo>
                <a:lnTo>
                  <a:pt x="0" y="1434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9201</TotalTime>
  <Words>659</Words>
  <Application>Microsoft Office PowerPoint</Application>
  <PresentationFormat>Custom</PresentationFormat>
  <Paragraphs>101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Apricots</vt:lpstr>
      <vt:lpstr>Calibri</vt:lpstr>
      <vt:lpstr>Canva Sans</vt:lpstr>
      <vt:lpstr>Canda Tawa Cute</vt:lpstr>
      <vt:lpstr>Glacial Indifference</vt:lpstr>
      <vt:lpstr>Glacial Indifference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Meeting MASTER Presentation</dc:title>
  <dc:creator>Rebecca Fitts</dc:creator>
  <cp:lastModifiedBy>Sevgi Karahasan</cp:lastModifiedBy>
  <cp:revision>12</cp:revision>
  <dcterms:created xsi:type="dcterms:W3CDTF">2006-08-16T00:00:00Z</dcterms:created>
  <dcterms:modified xsi:type="dcterms:W3CDTF">2026-09-15T14:09:30Z</dcterms:modified>
  <dc:identifier>DAHP7WHzABs</dc:identifier>
</cp:coreProperties>
</file>