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8288000" cy="10287000"/>
  <p:notesSz cx="6858000" cy="9144000"/>
  <p:embeddedFontLst>
    <p:embeddedFont>
      <p:font typeface="Canda Tawa Cute" panose="020B0604020202020204" charset="-128"/>
      <p:regular r:id="rId20"/>
    </p:embeddedFont>
    <p:embeddedFont>
      <p:font typeface="Apricots" panose="020B0604020202020204" charset="0"/>
      <p:regular r:id="rId21"/>
    </p:embeddedFont>
    <p:embeddedFont>
      <p:font typeface="Canva Sans" panose="020B0604020202020204" charset="0"/>
      <p:regular r:id="rId22"/>
    </p:embeddedFont>
    <p:embeddedFont>
      <p:font typeface="Glacial Indifference" panose="020B0604020202020204" charset="0"/>
      <p:regular r:id="rId23"/>
    </p:embeddedFont>
    <p:embeddedFont>
      <p:font typeface="Glacial Indifference Bold" panose="020B0604020202020204" charset="0"/>
      <p:regular r:id="rId24"/>
    </p:embeddedFont>
    <p:embeddedFont>
      <p:font typeface="Letter-join No-Lead 8" panose="02000503000000020003" pitchFamily="50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474004"/>
            <a:ext cx="17305627" cy="9270578"/>
            <a:chOff x="0" y="0"/>
            <a:chExt cx="4557861" cy="244163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41634"/>
            </a:xfrm>
            <a:custGeom>
              <a:avLst/>
              <a:gdLst/>
              <a:ahLst/>
              <a:cxnLst/>
              <a:rect l="l" t="t" r="r" b="b"/>
              <a:pathLst>
                <a:path w="4557861" h="2441634">
                  <a:moveTo>
                    <a:pt x="0" y="0"/>
                  </a:moveTo>
                  <a:lnTo>
                    <a:pt x="4557861" y="0"/>
                  </a:lnTo>
                  <a:lnTo>
                    <a:pt x="4557861" y="2441634"/>
                  </a:lnTo>
                  <a:lnTo>
                    <a:pt x="0" y="2441634"/>
                  </a:lnTo>
                  <a:close/>
                </a:path>
              </a:pathLst>
            </a:custGeom>
            <a:solidFill>
              <a:srgbClr val="7F95E4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79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4890456" y="2100285"/>
            <a:ext cx="8594647" cy="3435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0"/>
              </a:lnSpc>
            </a:pPr>
            <a:r>
              <a:rPr lang="en-US" sz="20000">
                <a:solidFill>
                  <a:srgbClr val="000000"/>
                </a:solidFill>
                <a:latin typeface="Apricots"/>
                <a:ea typeface="Apricots"/>
                <a:cs typeface="Apricots"/>
                <a:sym typeface="Apricots"/>
              </a:rPr>
              <a:t>Teacher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898511" y="782660"/>
            <a:ext cx="4490979" cy="1708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MEET THE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161066" y="5512806"/>
            <a:ext cx="10053426" cy="1708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PARENT MEETING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079524" y="7529613"/>
            <a:ext cx="12097672" cy="16705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3999"/>
              </a:lnSpc>
              <a:spcBef>
                <a:spcPct val="0"/>
              </a:spcBef>
            </a:pPr>
            <a:r>
              <a:rPr lang="en-US" sz="9999" dirty="0">
                <a:solidFill>
                  <a:srgbClr val="000000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Imagination Class Years 3 &amp; 4</a:t>
            </a:r>
          </a:p>
        </p:txBody>
      </p:sp>
      <p:sp>
        <p:nvSpPr>
          <p:cNvPr id="10" name="Freeform 10"/>
          <p:cNvSpPr/>
          <p:nvPr/>
        </p:nvSpPr>
        <p:spPr>
          <a:xfrm>
            <a:off x="15376666" y="789549"/>
            <a:ext cx="2107397" cy="2236560"/>
          </a:xfrm>
          <a:custGeom>
            <a:avLst/>
            <a:gdLst/>
            <a:ahLst/>
            <a:cxnLst/>
            <a:rect l="l" t="t" r="r" b="b"/>
            <a:pathLst>
              <a:path w="2107397" h="2236560">
                <a:moveTo>
                  <a:pt x="0" y="0"/>
                </a:moveTo>
                <a:lnTo>
                  <a:pt x="2107397" y="0"/>
                </a:lnTo>
                <a:lnTo>
                  <a:pt x="2107397" y="2236560"/>
                </a:lnTo>
                <a:lnTo>
                  <a:pt x="0" y="22365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474004"/>
            <a:ext cx="17305627" cy="9270578"/>
            <a:chOff x="0" y="0"/>
            <a:chExt cx="4557861" cy="244163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41634"/>
            </a:xfrm>
            <a:custGeom>
              <a:avLst/>
              <a:gdLst/>
              <a:ahLst/>
              <a:cxnLst/>
              <a:rect l="l" t="t" r="r" b="b"/>
              <a:pathLst>
                <a:path w="4557861" h="2441634">
                  <a:moveTo>
                    <a:pt x="0" y="0"/>
                  </a:moveTo>
                  <a:lnTo>
                    <a:pt x="4557861" y="0"/>
                  </a:lnTo>
                  <a:lnTo>
                    <a:pt x="4557861" y="2441634"/>
                  </a:lnTo>
                  <a:lnTo>
                    <a:pt x="0" y="2441634"/>
                  </a:lnTo>
                  <a:close/>
                </a:path>
              </a:pathLst>
            </a:custGeom>
            <a:solidFill>
              <a:srgbClr val="7F95E4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79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4553119" y="4554463"/>
            <a:ext cx="8824647" cy="4947933"/>
          </a:xfrm>
          <a:custGeom>
            <a:avLst/>
            <a:gdLst/>
            <a:ahLst/>
            <a:cxnLst/>
            <a:rect l="l" t="t" r="r" b="b"/>
            <a:pathLst>
              <a:path w="8824647" h="4947933">
                <a:moveTo>
                  <a:pt x="0" y="0"/>
                </a:moveTo>
                <a:lnTo>
                  <a:pt x="8824647" y="0"/>
                </a:lnTo>
                <a:lnTo>
                  <a:pt x="8824647" y="4947933"/>
                </a:lnTo>
                <a:lnTo>
                  <a:pt x="0" y="494793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19768" r="-5041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7213486" y="2652335"/>
            <a:ext cx="3268029" cy="1684036"/>
          </a:xfrm>
          <a:custGeom>
            <a:avLst/>
            <a:gdLst/>
            <a:ahLst/>
            <a:cxnLst/>
            <a:rect l="l" t="t" r="r" b="b"/>
            <a:pathLst>
              <a:path w="3268029" h="1684036">
                <a:moveTo>
                  <a:pt x="0" y="0"/>
                </a:moveTo>
                <a:lnTo>
                  <a:pt x="3268030" y="0"/>
                </a:lnTo>
                <a:lnTo>
                  <a:pt x="3268030" y="1684036"/>
                </a:lnTo>
                <a:lnTo>
                  <a:pt x="0" y="16840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697677" y="819150"/>
            <a:ext cx="16892646" cy="183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83"/>
              </a:lnSpc>
            </a:pPr>
            <a:r>
              <a:rPr lang="en-US" sz="10702">
                <a:solidFill>
                  <a:srgbClr val="000000"/>
                </a:solidFill>
                <a:latin typeface="Apricots"/>
                <a:ea typeface="Apricots"/>
                <a:cs typeface="Apricots"/>
                <a:sym typeface="Apricots"/>
              </a:rPr>
              <a:t>Spiral Leadership Team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474004"/>
            <a:ext cx="17305627" cy="9270578"/>
            <a:chOff x="0" y="0"/>
            <a:chExt cx="4557861" cy="244163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41634"/>
            </a:xfrm>
            <a:custGeom>
              <a:avLst/>
              <a:gdLst/>
              <a:ahLst/>
              <a:cxnLst/>
              <a:rect l="l" t="t" r="r" b="b"/>
              <a:pathLst>
                <a:path w="4557861" h="2441634">
                  <a:moveTo>
                    <a:pt x="0" y="0"/>
                  </a:moveTo>
                  <a:lnTo>
                    <a:pt x="4557861" y="0"/>
                  </a:lnTo>
                  <a:lnTo>
                    <a:pt x="4557861" y="2441634"/>
                  </a:lnTo>
                  <a:lnTo>
                    <a:pt x="0" y="2441634"/>
                  </a:lnTo>
                  <a:close/>
                </a:path>
              </a:pathLst>
            </a:custGeom>
            <a:solidFill>
              <a:srgbClr val="7F95E4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79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625567" y="3894881"/>
            <a:ext cx="3151880" cy="3139568"/>
            <a:chOff x="0" y="0"/>
            <a:chExt cx="6502400" cy="6477000"/>
          </a:xfrm>
        </p:grpSpPr>
        <p:sp>
          <p:nvSpPr>
            <p:cNvPr id="7" name="Freeform 7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3"/>
              <a:stretch>
                <a:fillRect l="-9312" t="-2222" r="223" b="-735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3889576" y="3894881"/>
            <a:ext cx="3151880" cy="3139568"/>
            <a:chOff x="0" y="0"/>
            <a:chExt cx="6502400" cy="6477000"/>
          </a:xfrm>
        </p:grpSpPr>
        <p:sp>
          <p:nvSpPr>
            <p:cNvPr id="10" name="Freeform 10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4"/>
              <a:stretch>
                <a:fillRect l="223" t="-24962" r="223" b="-2496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Freeform 12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7308378" y="3894881"/>
            <a:ext cx="3151880" cy="3139568"/>
            <a:chOff x="0" y="0"/>
            <a:chExt cx="6502400" cy="6477000"/>
          </a:xfrm>
        </p:grpSpPr>
        <p:sp>
          <p:nvSpPr>
            <p:cNvPr id="14" name="Freeform 14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6"/>
              <a:stretch>
                <a:fillRect l="223" t="-24975" r="223" b="-2497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10726958" y="3894881"/>
            <a:ext cx="3151880" cy="3139568"/>
            <a:chOff x="0" y="0"/>
            <a:chExt cx="6502400" cy="6477000"/>
          </a:xfrm>
        </p:grpSpPr>
        <p:sp>
          <p:nvSpPr>
            <p:cNvPr id="17" name="Freeform 17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7"/>
              <a:stretch>
                <a:fillRect l="223" t="-5832" r="223" b="-583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9" name="Group 19"/>
          <p:cNvGrpSpPr>
            <a:grpSpLocks noChangeAspect="1"/>
          </p:cNvGrpSpPr>
          <p:nvPr/>
        </p:nvGrpSpPr>
        <p:grpSpPr>
          <a:xfrm>
            <a:off x="14145538" y="3894881"/>
            <a:ext cx="3151880" cy="3139568"/>
            <a:chOff x="0" y="0"/>
            <a:chExt cx="6502400" cy="6477000"/>
          </a:xfrm>
        </p:grpSpPr>
        <p:sp>
          <p:nvSpPr>
            <p:cNvPr id="20" name="Freeform 20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8"/>
              <a:stretch>
                <a:fillRect l="223" t="-2483" r="223" b="-248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625567" y="319059"/>
            <a:ext cx="16892646" cy="183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83"/>
              </a:lnSpc>
            </a:pPr>
            <a:r>
              <a:rPr lang="en-US" sz="10702">
                <a:solidFill>
                  <a:srgbClr val="000000"/>
                </a:solidFill>
                <a:latin typeface="Apricots"/>
                <a:ea typeface="Apricots"/>
                <a:cs typeface="Apricots"/>
                <a:sym typeface="Apricots"/>
              </a:rPr>
              <a:t>Forres Leadership Team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56577" y="2619165"/>
            <a:ext cx="2861120" cy="11804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Mrs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Fitts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Headteacher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297983" y="7063024"/>
            <a:ext cx="4335066" cy="1180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Miss Goldsmith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Deputy Headteacher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7343780" y="2619165"/>
            <a:ext cx="2943219" cy="11804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Mrs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Loveday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SENDco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0890400" y="7063024"/>
            <a:ext cx="2824996" cy="1180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Mrs Tollervey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Pastoral Lead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4180095" y="2619165"/>
            <a:ext cx="3082766" cy="1180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Miss Bright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EYFS/KS1 Lead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474004"/>
            <a:ext cx="17305627" cy="9270578"/>
            <a:chOff x="0" y="0"/>
            <a:chExt cx="4557861" cy="244163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41634"/>
            </a:xfrm>
            <a:custGeom>
              <a:avLst/>
              <a:gdLst/>
              <a:ahLst/>
              <a:cxnLst/>
              <a:rect l="l" t="t" r="r" b="b"/>
              <a:pathLst>
                <a:path w="4557861" h="2441634">
                  <a:moveTo>
                    <a:pt x="0" y="0"/>
                  </a:moveTo>
                  <a:lnTo>
                    <a:pt x="4557861" y="0"/>
                  </a:lnTo>
                  <a:lnTo>
                    <a:pt x="4557861" y="2441634"/>
                  </a:lnTo>
                  <a:lnTo>
                    <a:pt x="0" y="2441634"/>
                  </a:lnTo>
                  <a:close/>
                </a:path>
              </a:pathLst>
            </a:custGeom>
            <a:solidFill>
              <a:srgbClr val="7F95E4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79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9871881" y="1481421"/>
            <a:ext cx="3151880" cy="3139568"/>
            <a:chOff x="0" y="0"/>
            <a:chExt cx="6502400" cy="6477000"/>
          </a:xfrm>
        </p:grpSpPr>
        <p:sp>
          <p:nvSpPr>
            <p:cNvPr id="7" name="Freeform 7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3"/>
              <a:stretch>
                <a:fillRect l="-82654" t="-1991" r="-82755" b="-190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277234" y="3082267"/>
            <a:ext cx="8594647" cy="51675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721"/>
              </a:lnSpc>
            </a:pPr>
            <a:r>
              <a:rPr lang="en-US" sz="14801">
                <a:solidFill>
                  <a:srgbClr val="000000"/>
                </a:solidFill>
                <a:latin typeface="Apricots"/>
                <a:ea typeface="Apricots"/>
                <a:cs typeface="Apricots"/>
                <a:sym typeface="Apricots"/>
              </a:rPr>
              <a:t>Teaching Team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168192" y="1659866"/>
            <a:ext cx="4490979" cy="1708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MEET THE</a:t>
            </a:r>
          </a:p>
        </p:txBody>
      </p: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13445535" y="1481421"/>
            <a:ext cx="3151880" cy="3139568"/>
            <a:chOff x="0" y="0"/>
            <a:chExt cx="6502400" cy="6477000"/>
          </a:xfrm>
        </p:grpSpPr>
        <p:sp>
          <p:nvSpPr>
            <p:cNvPr id="12" name="Freeform 12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3"/>
              <a:stretch>
                <a:fillRect l="-82654" t="-1991" r="-82755" b="-190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0538005" y="4757503"/>
            <a:ext cx="1819632" cy="1189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Mrs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Pickard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111659" y="4723963"/>
            <a:ext cx="1819632" cy="1189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Miss Judge</a:t>
            </a:r>
          </a:p>
        </p:txBody>
      </p:sp>
      <p:sp>
        <p:nvSpPr>
          <p:cNvPr id="20" name="Freeform 20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769787" y="952499"/>
            <a:ext cx="7764613" cy="8549895"/>
          </a:xfrm>
          <a:custGeom>
            <a:avLst/>
            <a:gdLst/>
            <a:ahLst/>
            <a:cxnLst/>
            <a:rect l="l" t="t" r="r" b="b"/>
            <a:pathLst>
              <a:path w="6037315" h="7263768">
                <a:moveTo>
                  <a:pt x="0" y="0"/>
                </a:moveTo>
                <a:lnTo>
                  <a:pt x="6037314" y="0"/>
                </a:lnTo>
                <a:lnTo>
                  <a:pt x="6037314" y="7263768"/>
                </a:lnTo>
                <a:lnTo>
                  <a:pt x="0" y="72637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6324600" y="719068"/>
            <a:ext cx="1409770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 dirty="0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Vision and Values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914400" y="800099"/>
            <a:ext cx="6934200" cy="8702295"/>
          </a:xfrm>
          <a:custGeom>
            <a:avLst/>
            <a:gdLst/>
            <a:ahLst/>
            <a:cxnLst/>
            <a:rect l="l" t="t" r="r" b="b"/>
            <a:pathLst>
              <a:path w="4856174" h="6927362">
                <a:moveTo>
                  <a:pt x="0" y="0"/>
                </a:moveTo>
                <a:lnTo>
                  <a:pt x="4856175" y="0"/>
                </a:lnTo>
                <a:lnTo>
                  <a:pt x="4856175" y="6927362"/>
                </a:lnTo>
                <a:lnTo>
                  <a:pt x="0" y="69273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5769175" y="757391"/>
            <a:ext cx="1409770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 dirty="0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The Forres Five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095147" y="719072"/>
            <a:ext cx="14097707" cy="14583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 dirty="0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A typical day in Year 3 &amp; 4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994182" y="2617700"/>
            <a:ext cx="8458200" cy="6811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8:45am-9am: Early Morning work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9:05-9:20am: Assembly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9:20-10:00am: Guided Reading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10:00-11:00am: English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b="1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 Bold"/>
                <a:cs typeface="Glacial Indifference Bold"/>
                <a:sym typeface="Glacial Indifference Bold"/>
              </a:rPr>
              <a:t>11:00-11:15pm: Break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11:15-12:15pm: Math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b="1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 Bold"/>
                <a:cs typeface="Glacial Indifference Bold"/>
                <a:sym typeface="Glacial Indifference Bold"/>
              </a:rPr>
              <a:t>12:15-1:15pm Lunch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1:15-2pm: PE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2-3pm: Science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48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3-3:15pm: Class Book</a:t>
            </a:r>
            <a:endParaRPr lang="en-US" sz="3774" dirty="0">
              <a:solidFill>
                <a:srgbClr val="3F407E"/>
              </a:solidFill>
              <a:latin typeface="Letter-join No-Lead 8" panose="02000503000000020003" pitchFamily="50" charset="0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095147" y="719072"/>
            <a:ext cx="1409770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Weekly Timetable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E00F4C-5FC9-2990-FA7B-6B7C976D43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230" y="2238628"/>
            <a:ext cx="15121849" cy="722936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8E950D0-4F85-CEB9-4907-F2E72E9C75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543" y="1028700"/>
            <a:ext cx="8719724" cy="533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48398A9-8A36-9839-B3B5-6E69CB73EE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6714" y="2171280"/>
            <a:ext cx="7638861" cy="41914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5F25095-4D9F-7E0E-58EF-70F82539E9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1229" y="6546055"/>
            <a:ext cx="8490996" cy="311650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334000" y="663138"/>
            <a:ext cx="1409770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 dirty="0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Curriculum Overview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Phonics, Early Reading,Reading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58BE62-C633-2687-15A8-9A18258AC8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787" y="5101611"/>
            <a:ext cx="4439270" cy="43154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DD27D7-2D42-FE6C-C6FE-855837EBB8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883" y="2479285"/>
            <a:ext cx="10238978" cy="262232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FB0E0C6-BFE3-3851-53B0-8FA8C2E46976}"/>
              </a:ext>
            </a:extLst>
          </p:cNvPr>
          <p:cNvSpPr txBox="1"/>
          <p:nvPr/>
        </p:nvSpPr>
        <p:spPr>
          <a:xfrm>
            <a:off x="11079040" y="2511942"/>
            <a:ext cx="6469213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8" panose="02000503000000020003" pitchFamily="50" charset="0"/>
              </a:rPr>
              <a:t>Phonics Catchup Group for those who continue to need Phonetic support.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Letter-join No-Lead 8" panose="02000503000000020003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8" panose="02000503000000020003" pitchFamily="50" charset="0"/>
              </a:rPr>
              <a:t>Daily reader group.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Letter-join No-Lead 8" panose="02000503000000020003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8" panose="02000503000000020003" pitchFamily="50" charset="0"/>
              </a:rPr>
              <a:t>3 times a week readers.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Letter-join No-Lead 8" panose="02000503000000020003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8" panose="02000503000000020003" pitchFamily="50" charset="0"/>
              </a:rPr>
              <a:t>Every child will read to an adult in school at least once a week..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Letter-join No-Lead 8" panose="02000503000000020003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8" panose="02000503000000020003" pitchFamily="50" charset="0"/>
              </a:rPr>
              <a:t>Children should be reading at home every day. Please log this in the orange Reading Record Book.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4051035-94B1-807D-3FC0-B0D68B8673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5198" y="5203297"/>
            <a:ext cx="3688706" cy="431542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Home Learning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600200" y="2709313"/>
            <a:ext cx="15471866" cy="58900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  <a:spcBef>
                <a:spcPct val="0"/>
              </a:spcBef>
            </a:pPr>
            <a:r>
              <a:rPr lang="en-US" sz="3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</a:t>
            </a:r>
            <a:r>
              <a:rPr lang="en-US" sz="36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As a school we believe in children practicing their basic skills and do not set onerous homework to complete.</a:t>
            </a:r>
            <a:endParaRPr lang="en-US" sz="3600" u="sng" dirty="0">
              <a:solidFill>
                <a:srgbClr val="3F407E"/>
              </a:solidFill>
              <a:latin typeface="Letter-join No-Lead 8" panose="02000503000000020003" pitchFamily="50" charset="0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7840"/>
              </a:lnSpc>
              <a:spcBef>
                <a:spcPct val="0"/>
              </a:spcBef>
            </a:pPr>
            <a:r>
              <a:rPr lang="en-US" sz="3600" u="sng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•</a:t>
            </a:r>
            <a:r>
              <a:rPr lang="en-US" sz="36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Our expectation is that children read every day, at least 5 times a week and practice their spellings.</a:t>
            </a:r>
          </a:p>
          <a:p>
            <a:pPr marL="571500" indent="-571500" algn="ctr">
              <a:lnSpc>
                <a:spcPts val="784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TTRS- Please practice Times Tables up to 25 minutes a week. This works out 5 minutes every school day, with weekends off!!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aphicFrame>
        <p:nvGraphicFramePr>
          <p:cNvPr id="7" name="Table 7"/>
          <p:cNvGraphicFramePr>
            <a:graphicFrameLocks noGrp="1"/>
          </p:cNvGraphicFramePr>
          <p:nvPr/>
        </p:nvGraphicFramePr>
        <p:xfrm>
          <a:off x="3729225" y="5564070"/>
          <a:ext cx="10457168" cy="3938326"/>
        </p:xfrm>
        <a:graphic>
          <a:graphicData uri="http://schemas.openxmlformats.org/drawingml/2006/table">
            <a:tbl>
              <a:tblPr/>
              <a:tblGrid>
                <a:gridCol w="52285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285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4440">
                <a:tc>
                  <a:txBody>
                    <a:bodyPr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School is about belonging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Parents and schools are partners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3886">
                <a:tc>
                  <a:txBody>
                    <a:bodyPr/>
                    <a:lstStyle/>
                    <a:p>
                      <a:pPr algn="l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Children who attend regularly are more likely to:</a:t>
                      </a:r>
                      <a:endParaRPr lang="en-US" sz="1100"/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feel part of the school community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take part in clubs and events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develop a sense of pride and belonging.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The biggest impact on attendance comes from families and schools working together to:</a:t>
                      </a:r>
                      <a:endParaRPr lang="en-US" sz="1100"/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establish consistent morning routines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communicate early about concerns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support children who may be anxious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celebrate good attendance.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8"/>
          <p:cNvSpPr txBox="1"/>
          <p:nvPr/>
        </p:nvSpPr>
        <p:spPr>
          <a:xfrm>
            <a:off x="1416202" y="63817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Attendance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19914" y="2100581"/>
            <a:ext cx="15848171" cy="3781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400" b="1" dirty="0">
                <a:solidFill>
                  <a:srgbClr val="3F407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Small amounts of absence quickly add up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90% attendance means missing around 1 day every two weeks.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Over a school year, that's approximately 19 days of learning missed.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Across primary school, this can amount to almost half a year of education.</a:t>
            </a:r>
          </a:p>
          <a:p>
            <a:pPr algn="ctr">
              <a:lnSpc>
                <a:spcPts val="3640"/>
              </a:lnSpc>
            </a:pPr>
            <a:r>
              <a:rPr lang="en-US" sz="2400" b="1" dirty="0">
                <a:solidFill>
                  <a:srgbClr val="3F407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Strong attendance leads to better achievement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Children who attend school regularly are more likely to reach expected standards in reading, writing and </a:t>
            </a:r>
            <a:r>
              <a:rPr lang="en-US" sz="2400" dirty="0" err="1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maths</a:t>
            </a: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Better attendance in primary school lays the foundation for success in secondary school and beyond.</a:t>
            </a:r>
          </a:p>
          <a:p>
            <a:pPr algn="ctr">
              <a:lnSpc>
                <a:spcPts val="4760"/>
              </a:lnSpc>
              <a:spcBef>
                <a:spcPct val="0"/>
              </a:spcBef>
            </a:pPr>
            <a:endParaRPr lang="en-US" sz="2600" dirty="0">
              <a:solidFill>
                <a:srgbClr val="3F407E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Allergies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381895" y="2605185"/>
            <a:ext cx="16034038" cy="61266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48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-</a:t>
            </a:r>
            <a:r>
              <a:rPr lang="en-US" sz="40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No food will be given out in school, so please no edible items for birthdays or celebrations.</a:t>
            </a:r>
          </a:p>
          <a:p>
            <a:pPr algn="ctr">
              <a:lnSpc>
                <a:spcPts val="6860"/>
              </a:lnSpc>
            </a:pPr>
            <a:r>
              <a:rPr lang="en-US" sz="40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-We are a nut free school, please no items containing nuts in packed lunch boxes. </a:t>
            </a:r>
          </a:p>
          <a:p>
            <a:pPr algn="ctr">
              <a:lnSpc>
                <a:spcPts val="6860"/>
              </a:lnSpc>
            </a:pPr>
            <a:r>
              <a:rPr lang="en-US" sz="40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-All educational visits will be carefully planned and prepared for, should your child have an allergy. </a:t>
            </a:r>
          </a:p>
          <a:p>
            <a:pPr algn="ctr">
              <a:lnSpc>
                <a:spcPts val="6860"/>
              </a:lnSpc>
              <a:spcBef>
                <a:spcPct val="0"/>
              </a:spcBef>
            </a:pPr>
            <a:r>
              <a:rPr lang="en-US" sz="4000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-All staff will be aware of Health Care plans for children with allergies and follow accordingly.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Enrichment Opportunities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815916" y="2800054"/>
            <a:ext cx="15979410" cy="46762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  <a:spcBef>
                <a:spcPct val="0"/>
              </a:spcBef>
            </a:pPr>
            <a:r>
              <a:rPr lang="en-US" sz="8799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West Stow- November TBC</a:t>
            </a:r>
          </a:p>
          <a:p>
            <a:pPr algn="ctr">
              <a:lnSpc>
                <a:spcPts val="12319"/>
              </a:lnSpc>
              <a:spcBef>
                <a:spcPct val="0"/>
              </a:spcBef>
            </a:pPr>
            <a:r>
              <a:rPr lang="en-US" sz="8799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Overnight camping in school TBC</a:t>
            </a:r>
          </a:p>
          <a:p>
            <a:pPr algn="ctr">
              <a:lnSpc>
                <a:spcPts val="12319"/>
              </a:lnSpc>
              <a:spcBef>
                <a:spcPct val="0"/>
              </a:spcBef>
            </a:pPr>
            <a:r>
              <a:rPr lang="en-US" sz="8799" dirty="0">
                <a:solidFill>
                  <a:srgbClr val="3F407E"/>
                </a:solidFill>
                <a:latin typeface="Letter-join No-Lead 8" panose="02000503000000020003" pitchFamily="50" charset="0"/>
                <a:ea typeface="Glacial Indifference"/>
                <a:cs typeface="Glacial Indifference"/>
                <a:sym typeface="Glacial Indifference"/>
              </a:rPr>
              <a:t>Visit from a Humanistic speaker TBC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4557861" cy="24647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Statutory Assessments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816307" y="2670462"/>
            <a:ext cx="14515743" cy="5404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40"/>
              </a:lnSpc>
            </a:pPr>
            <a:r>
              <a:rPr lang="en-US" sz="51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EYFS: Reception Baseline </a:t>
            </a:r>
          </a:p>
          <a:p>
            <a:pPr algn="ctr">
              <a:lnSpc>
                <a:spcPts val="7140"/>
              </a:lnSpc>
            </a:pPr>
            <a:r>
              <a:rPr lang="en-US" sz="51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(6 weeks into Autumn 1)</a:t>
            </a:r>
          </a:p>
          <a:p>
            <a:pPr algn="ctr">
              <a:lnSpc>
                <a:spcPts val="7140"/>
              </a:lnSpc>
            </a:pPr>
            <a:r>
              <a:rPr lang="en-US" sz="51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Year 1 Phonics Screening - June</a:t>
            </a:r>
          </a:p>
          <a:p>
            <a:pPr algn="ctr">
              <a:lnSpc>
                <a:spcPts val="7140"/>
              </a:lnSpc>
            </a:pPr>
            <a:r>
              <a:rPr lang="en-US" sz="51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Year 2 Phonics Re-screening - June</a:t>
            </a:r>
          </a:p>
          <a:p>
            <a:pPr algn="ctr">
              <a:lnSpc>
                <a:spcPts val="7140"/>
              </a:lnSpc>
            </a:pPr>
            <a:r>
              <a:rPr lang="en-US" sz="51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Year 4 Multiplcation Check - June</a:t>
            </a:r>
          </a:p>
          <a:p>
            <a:pPr algn="ctr">
              <a:lnSpc>
                <a:spcPts val="7140"/>
              </a:lnSpc>
              <a:spcBef>
                <a:spcPct val="0"/>
              </a:spcBef>
            </a:pPr>
            <a:r>
              <a:rPr lang="en-US" sz="51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Year 6 SATs - Week beginning Monday 10th May 2027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4557861" cy="24647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4298850" y="2367281"/>
            <a:ext cx="9659019" cy="7021904"/>
          </a:xfrm>
          <a:custGeom>
            <a:avLst/>
            <a:gdLst/>
            <a:ahLst/>
            <a:cxnLst/>
            <a:rect l="l" t="t" r="r" b="b"/>
            <a:pathLst>
              <a:path w="9659019" h="7021904">
                <a:moveTo>
                  <a:pt x="0" y="0"/>
                </a:moveTo>
                <a:lnTo>
                  <a:pt x="9659019" y="0"/>
                </a:lnTo>
                <a:lnTo>
                  <a:pt x="9659019" y="7021903"/>
                </a:lnTo>
                <a:lnTo>
                  <a:pt x="0" y="70219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416202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Uniform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Communication at Forres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170427" y="2272031"/>
            <a:ext cx="15947147" cy="71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  <a:spcBef>
                <a:spcPct val="0"/>
              </a:spcBef>
            </a:pPr>
            <a:r>
              <a:rPr lang="en-US" sz="48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Throughout the year we will communicate in a variety of ways: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•Face to Face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•Marvellous Me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•Email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•Newsletters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•Letters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•Website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•Phone calls and Text Messages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431842" y="4036241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Any questions?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560</Words>
  <Application>Microsoft Office PowerPoint</Application>
  <PresentationFormat>Custom</PresentationFormat>
  <Paragraphs>96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Glacial Indifference Bold</vt:lpstr>
      <vt:lpstr>Apricots</vt:lpstr>
      <vt:lpstr>Arial</vt:lpstr>
      <vt:lpstr>Letter-join No-Lead 8</vt:lpstr>
      <vt:lpstr>Canva Sans</vt:lpstr>
      <vt:lpstr>Canda Tawa Cute</vt:lpstr>
      <vt:lpstr>Calibri</vt:lpstr>
      <vt:lpstr>Glacial Indifference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Meeting MASTER Presentation</dc:title>
  <dc:creator>Rebecca Fitts</dc:creator>
  <cp:lastModifiedBy>Melisa Pickard</cp:lastModifiedBy>
  <cp:revision>5</cp:revision>
  <dcterms:created xsi:type="dcterms:W3CDTF">2006-08-16T00:00:00Z</dcterms:created>
  <dcterms:modified xsi:type="dcterms:W3CDTF">2026-09-09T19:26:36Z</dcterms:modified>
  <dc:identifier>DAHP7WHzABs</dc:identifier>
</cp:coreProperties>
</file>