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4" r:id="rId10"/>
    <p:sldId id="264" r:id="rId11"/>
    <p:sldId id="265" r:id="rId12"/>
    <p:sldId id="266" r:id="rId13"/>
    <p:sldId id="275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8288000" cy="10287000"/>
  <p:notesSz cx="6858000" cy="9144000"/>
  <p:embeddedFontLst>
    <p:embeddedFont>
      <p:font typeface="Canda Tawa Cute" panose="020B0604020202020204" charset="-128"/>
      <p:regular r:id="rId22"/>
    </p:embeddedFont>
    <p:embeddedFont>
      <p:font typeface="Apricots" panose="020B0604020202020204" charset="0"/>
      <p:regular r:id="rId23"/>
    </p:embeddedFont>
    <p:embeddedFont>
      <p:font typeface="Canva Sans" panose="020B0604020202020204" charset="0"/>
      <p:regular r:id="rId24"/>
    </p:embeddedFont>
    <p:embeddedFont>
      <p:font typeface="Glacial Indifference" panose="020B0604020202020204" charset="0"/>
      <p:regular r:id="rId25"/>
    </p:embeddedFont>
    <p:embeddedFont>
      <p:font typeface="Glacial Indifference Bold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474004"/>
            <a:ext cx="17305627" cy="9270578"/>
            <a:chOff x="0" y="0"/>
            <a:chExt cx="4557861" cy="24416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41634"/>
            </a:xfrm>
            <a:custGeom>
              <a:avLst/>
              <a:gdLst/>
              <a:ahLst/>
              <a:cxnLst/>
              <a:rect l="l" t="t" r="r" b="b"/>
              <a:pathLst>
                <a:path w="4557861" h="2441634">
                  <a:moveTo>
                    <a:pt x="0" y="0"/>
                  </a:moveTo>
                  <a:lnTo>
                    <a:pt x="4557861" y="0"/>
                  </a:lnTo>
                  <a:lnTo>
                    <a:pt x="4557861" y="2441634"/>
                  </a:lnTo>
                  <a:lnTo>
                    <a:pt x="0" y="2441634"/>
                  </a:lnTo>
                  <a:close/>
                </a:path>
              </a:pathLst>
            </a:custGeom>
            <a:solidFill>
              <a:srgbClr val="7F95E4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79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890456" y="2100285"/>
            <a:ext cx="8594647" cy="343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0"/>
              </a:lnSpc>
            </a:pPr>
            <a:r>
              <a:rPr lang="en-US" sz="20000">
                <a:solidFill>
                  <a:srgbClr val="000000"/>
                </a:solidFill>
                <a:latin typeface="Apricots"/>
                <a:ea typeface="Apricots"/>
                <a:cs typeface="Apricots"/>
                <a:sym typeface="Apricots"/>
              </a:rPr>
              <a:t>Teacher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98511" y="782660"/>
            <a:ext cx="4490979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Canda Tawa Cute"/>
                <a:ea typeface="Canda Tawa Cute"/>
                <a:cs typeface="Canda Tawa Cute"/>
                <a:sym typeface="Canda Tawa Cute"/>
              </a:rPr>
              <a:t>MEET THE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61066" y="5512806"/>
            <a:ext cx="10053426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Canda Tawa Cute"/>
                <a:ea typeface="Canda Tawa Cute"/>
                <a:cs typeface="Canda Tawa Cute"/>
                <a:sym typeface="Canda Tawa Cute"/>
              </a:rPr>
              <a:t>PARENT MEETING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01646" y="7550149"/>
            <a:ext cx="10053426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99"/>
              </a:lnSpc>
              <a:spcBef>
                <a:spcPct val="0"/>
              </a:spcBef>
            </a:pPr>
            <a:r>
              <a:rPr lang="en-US" sz="9999" dirty="0">
                <a:solidFill>
                  <a:srgbClr val="000000"/>
                </a:solidFill>
                <a:latin typeface="Canda Tawa Cute"/>
                <a:ea typeface="Canda Tawa Cute"/>
                <a:cs typeface="Canda Tawa Cute"/>
                <a:sym typeface="Canda Tawa Cute"/>
              </a:rPr>
              <a:t>YEAR 6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376666" y="789549"/>
            <a:ext cx="2107397" cy="2236560"/>
          </a:xfrm>
          <a:custGeom>
            <a:avLst/>
            <a:gdLst/>
            <a:ahLst/>
            <a:cxnLst/>
            <a:rect l="l" t="t" r="r" b="b"/>
            <a:pathLst>
              <a:path w="2107397" h="2236560">
                <a:moveTo>
                  <a:pt x="0" y="0"/>
                </a:moveTo>
                <a:lnTo>
                  <a:pt x="2107397" y="0"/>
                </a:lnTo>
                <a:lnTo>
                  <a:pt x="2107397" y="2236560"/>
                </a:lnTo>
                <a:lnTo>
                  <a:pt x="0" y="223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474004"/>
            <a:ext cx="17305627" cy="9270578"/>
            <a:chOff x="0" y="0"/>
            <a:chExt cx="4557861" cy="24416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41634"/>
            </a:xfrm>
            <a:custGeom>
              <a:avLst/>
              <a:gdLst/>
              <a:ahLst/>
              <a:cxnLst/>
              <a:rect l="l" t="t" r="r" b="b"/>
              <a:pathLst>
                <a:path w="4557861" h="2441634">
                  <a:moveTo>
                    <a:pt x="0" y="0"/>
                  </a:moveTo>
                  <a:lnTo>
                    <a:pt x="4557861" y="0"/>
                  </a:lnTo>
                  <a:lnTo>
                    <a:pt x="4557861" y="2441634"/>
                  </a:lnTo>
                  <a:lnTo>
                    <a:pt x="0" y="2441634"/>
                  </a:lnTo>
                  <a:close/>
                </a:path>
              </a:pathLst>
            </a:custGeom>
            <a:solidFill>
              <a:srgbClr val="7F95E4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79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4553119" y="4554463"/>
            <a:ext cx="8824647" cy="4947933"/>
          </a:xfrm>
          <a:custGeom>
            <a:avLst/>
            <a:gdLst/>
            <a:ahLst/>
            <a:cxnLst/>
            <a:rect l="l" t="t" r="r" b="b"/>
            <a:pathLst>
              <a:path w="8824647" h="4947933">
                <a:moveTo>
                  <a:pt x="0" y="0"/>
                </a:moveTo>
                <a:lnTo>
                  <a:pt x="8824647" y="0"/>
                </a:lnTo>
                <a:lnTo>
                  <a:pt x="8824647" y="4947933"/>
                </a:lnTo>
                <a:lnTo>
                  <a:pt x="0" y="49479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19768" r="-5041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7213486" y="2652335"/>
            <a:ext cx="3268029" cy="1684036"/>
          </a:xfrm>
          <a:custGeom>
            <a:avLst/>
            <a:gdLst/>
            <a:ahLst/>
            <a:cxnLst/>
            <a:rect l="l" t="t" r="r" b="b"/>
            <a:pathLst>
              <a:path w="3268029" h="1684036">
                <a:moveTo>
                  <a:pt x="0" y="0"/>
                </a:moveTo>
                <a:lnTo>
                  <a:pt x="3268030" y="0"/>
                </a:lnTo>
                <a:lnTo>
                  <a:pt x="3268030" y="1684036"/>
                </a:lnTo>
                <a:lnTo>
                  <a:pt x="0" y="16840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697677" y="819150"/>
            <a:ext cx="16892646" cy="1833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83"/>
              </a:lnSpc>
            </a:pPr>
            <a:r>
              <a:rPr lang="en-US" sz="10702">
                <a:solidFill>
                  <a:srgbClr val="000000"/>
                </a:solidFill>
                <a:latin typeface="Apricots"/>
                <a:ea typeface="Apricots"/>
                <a:cs typeface="Apricots"/>
                <a:sym typeface="Apricots"/>
              </a:rPr>
              <a:t>Spiral Leadership Team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474004"/>
            <a:ext cx="17305627" cy="9270578"/>
            <a:chOff x="0" y="0"/>
            <a:chExt cx="4557861" cy="24416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41634"/>
            </a:xfrm>
            <a:custGeom>
              <a:avLst/>
              <a:gdLst/>
              <a:ahLst/>
              <a:cxnLst/>
              <a:rect l="l" t="t" r="r" b="b"/>
              <a:pathLst>
                <a:path w="4557861" h="2441634">
                  <a:moveTo>
                    <a:pt x="0" y="0"/>
                  </a:moveTo>
                  <a:lnTo>
                    <a:pt x="4557861" y="0"/>
                  </a:lnTo>
                  <a:lnTo>
                    <a:pt x="4557861" y="2441634"/>
                  </a:lnTo>
                  <a:lnTo>
                    <a:pt x="0" y="2441634"/>
                  </a:lnTo>
                  <a:close/>
                </a:path>
              </a:pathLst>
            </a:custGeom>
            <a:solidFill>
              <a:srgbClr val="7F95E4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79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625567" y="3894881"/>
            <a:ext cx="3151880" cy="3139568"/>
            <a:chOff x="0" y="0"/>
            <a:chExt cx="6502400" cy="6477000"/>
          </a:xfrm>
        </p:grpSpPr>
        <p:sp>
          <p:nvSpPr>
            <p:cNvPr id="7" name="Freeform 7"/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3"/>
              <a:stretch>
                <a:fillRect l="-9312" t="-2222" r="223" b="-7354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3889576" y="3894881"/>
            <a:ext cx="3151880" cy="3139568"/>
            <a:chOff x="0" y="0"/>
            <a:chExt cx="6502400" cy="6477000"/>
          </a:xfrm>
        </p:grpSpPr>
        <p:sp>
          <p:nvSpPr>
            <p:cNvPr id="10" name="Freeform 10"/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4"/>
              <a:stretch>
                <a:fillRect l="223" t="-24962" r="223" b="-2496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7308378" y="3894881"/>
            <a:ext cx="3151880" cy="3139568"/>
            <a:chOff x="0" y="0"/>
            <a:chExt cx="6502400" cy="6477000"/>
          </a:xfrm>
        </p:grpSpPr>
        <p:sp>
          <p:nvSpPr>
            <p:cNvPr id="14" name="Freeform 14"/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6"/>
              <a:stretch>
                <a:fillRect l="223" t="-24975" r="223" b="-24975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0726958" y="3894881"/>
            <a:ext cx="3151880" cy="3139568"/>
            <a:chOff x="0" y="0"/>
            <a:chExt cx="6502400" cy="6477000"/>
          </a:xfrm>
        </p:grpSpPr>
        <p:sp>
          <p:nvSpPr>
            <p:cNvPr id="17" name="Freeform 17"/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7"/>
              <a:stretch>
                <a:fillRect l="223" t="-5832" r="223" b="-583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14145538" y="3894881"/>
            <a:ext cx="3151880" cy="3139568"/>
            <a:chOff x="0" y="0"/>
            <a:chExt cx="6502400" cy="6477000"/>
          </a:xfrm>
        </p:grpSpPr>
        <p:sp>
          <p:nvSpPr>
            <p:cNvPr id="20" name="Freeform 20"/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8"/>
              <a:stretch>
                <a:fillRect l="223" t="-2483" r="223" b="-248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25567" y="319059"/>
            <a:ext cx="16892646" cy="1833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83"/>
              </a:lnSpc>
            </a:pPr>
            <a:r>
              <a:rPr lang="en-US" sz="10702">
                <a:solidFill>
                  <a:srgbClr val="000000"/>
                </a:solidFill>
                <a:latin typeface="Apricots"/>
                <a:ea typeface="Apricots"/>
                <a:cs typeface="Apricots"/>
                <a:sym typeface="Apricots"/>
              </a:rPr>
              <a:t>Forres Leadership Team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56577" y="2619165"/>
            <a:ext cx="2861120" cy="1180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Mrs</a:t>
            </a: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Fitts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Headteacher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297983" y="7063024"/>
            <a:ext cx="4335066" cy="118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Miss Goldsmith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Deputy Headteacher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43780" y="2619165"/>
            <a:ext cx="2943219" cy="1180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Mrs</a:t>
            </a: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Loveday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SENDco</a:t>
            </a:r>
            <a:endParaRPr lang="en-US" sz="33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0890400" y="7063024"/>
            <a:ext cx="2824996" cy="118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Mrs Tollervey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Pastoral Lead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180095" y="2619165"/>
            <a:ext cx="3082766" cy="118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Miss Bright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EYFS/KS1 Lead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474004"/>
            <a:ext cx="17305627" cy="9270578"/>
            <a:chOff x="0" y="0"/>
            <a:chExt cx="4557861" cy="24416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41634"/>
            </a:xfrm>
            <a:custGeom>
              <a:avLst/>
              <a:gdLst/>
              <a:ahLst/>
              <a:cxnLst/>
              <a:rect l="l" t="t" r="r" b="b"/>
              <a:pathLst>
                <a:path w="4557861" h="2441634">
                  <a:moveTo>
                    <a:pt x="0" y="0"/>
                  </a:moveTo>
                  <a:lnTo>
                    <a:pt x="4557861" y="0"/>
                  </a:lnTo>
                  <a:lnTo>
                    <a:pt x="4557861" y="2441634"/>
                  </a:lnTo>
                  <a:lnTo>
                    <a:pt x="0" y="2441634"/>
                  </a:lnTo>
                  <a:close/>
                </a:path>
              </a:pathLst>
            </a:custGeom>
            <a:solidFill>
              <a:srgbClr val="7F95E4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79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9871881" y="1481421"/>
            <a:ext cx="3151880" cy="3139568"/>
            <a:chOff x="0" y="0"/>
            <a:chExt cx="6502400" cy="6477000"/>
          </a:xfrm>
        </p:grpSpPr>
        <p:sp>
          <p:nvSpPr>
            <p:cNvPr id="7" name="Freeform 7"/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3"/>
              <a:stretch>
                <a:fillRect l="-82654" t="-1991" r="-82755" b="-1901"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" name="Freeform 8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77234" y="3082267"/>
            <a:ext cx="8594647" cy="5167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21"/>
              </a:lnSpc>
            </a:pPr>
            <a:r>
              <a:rPr lang="en-US" sz="14801">
                <a:solidFill>
                  <a:srgbClr val="000000"/>
                </a:solidFill>
                <a:latin typeface="Apricots"/>
                <a:ea typeface="Apricots"/>
                <a:cs typeface="Apricots"/>
                <a:sym typeface="Apricots"/>
              </a:rPr>
              <a:t>Teaching Team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68192" y="1659866"/>
            <a:ext cx="4490979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Canda Tawa Cute"/>
                <a:ea typeface="Canda Tawa Cute"/>
                <a:cs typeface="Canda Tawa Cute"/>
                <a:sym typeface="Canda Tawa Cute"/>
              </a:rPr>
              <a:t>MEET THE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3445535" y="1481421"/>
            <a:ext cx="3151880" cy="3139568"/>
            <a:chOff x="0" y="0"/>
            <a:chExt cx="6502400" cy="6477000"/>
          </a:xfrm>
        </p:grpSpPr>
        <p:sp>
          <p:nvSpPr>
            <p:cNvPr id="12" name="Freeform 12"/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3"/>
              <a:stretch>
                <a:fillRect l="-82654" t="-1991" r="-82755" b="-1901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1676724" y="5474004"/>
            <a:ext cx="3151880" cy="3139568"/>
            <a:chOff x="0" y="0"/>
            <a:chExt cx="6502400" cy="6477000"/>
          </a:xfrm>
        </p:grpSpPr>
        <p:sp>
          <p:nvSpPr>
            <p:cNvPr id="15" name="Freeform 15"/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3"/>
              <a:stretch>
                <a:fillRect l="-82654" t="-1991" r="-82755" b="-1901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538005" y="4757503"/>
            <a:ext cx="1819632" cy="1189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Mrs</a:t>
            </a: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Payne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627849" y="4679310"/>
            <a:ext cx="1819632" cy="1189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Miss Luxford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357638" y="8718347"/>
            <a:ext cx="1819632" cy="580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Miss Hill</a:t>
            </a:r>
          </a:p>
        </p:txBody>
      </p:sp>
      <p:sp>
        <p:nvSpPr>
          <p:cNvPr id="20" name="Freeform 20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D26E2F3-69EE-C442-10BC-C32B599B92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3162" y="1472240"/>
            <a:ext cx="3148814" cy="33794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C9406D2-7262-2692-E67E-B6DADB38FF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06276" y="1393604"/>
            <a:ext cx="3533924" cy="34581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A2ED46E-5C08-9B22-1A02-2A02060B21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54475" y="5499611"/>
            <a:ext cx="3134162" cy="30845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6125343" y="2238628"/>
            <a:ext cx="6037315" cy="7263768"/>
          </a:xfrm>
          <a:custGeom>
            <a:avLst/>
            <a:gdLst/>
            <a:ahLst/>
            <a:cxnLst/>
            <a:rect l="l" t="t" r="r" b="b"/>
            <a:pathLst>
              <a:path w="6037315" h="7263768">
                <a:moveTo>
                  <a:pt x="0" y="0"/>
                </a:moveTo>
                <a:lnTo>
                  <a:pt x="6037314" y="0"/>
                </a:lnTo>
                <a:lnTo>
                  <a:pt x="6037314" y="7263768"/>
                </a:lnTo>
                <a:lnTo>
                  <a:pt x="0" y="7263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2095147" y="719072"/>
            <a:ext cx="14097707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Vision and Values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95146" y="403774"/>
            <a:ext cx="14097707" cy="1458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A typical day in Year 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60118" y="2045158"/>
            <a:ext cx="9185527" cy="7427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83"/>
              </a:lnSpc>
              <a:spcBef>
                <a:spcPct val="0"/>
              </a:spcBef>
            </a:pPr>
            <a:r>
              <a:rPr lang="en-US" sz="3774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8:45am-9am: Early Morning work</a:t>
            </a:r>
          </a:p>
          <a:p>
            <a:pPr algn="ctr">
              <a:lnSpc>
                <a:spcPts val="5283"/>
              </a:lnSpc>
              <a:spcBef>
                <a:spcPct val="0"/>
              </a:spcBef>
            </a:pPr>
            <a:r>
              <a:rPr lang="en-US" sz="3774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9.05-9.20am: Assembly</a:t>
            </a:r>
          </a:p>
          <a:p>
            <a:pPr algn="ctr">
              <a:lnSpc>
                <a:spcPts val="5283"/>
              </a:lnSpc>
              <a:spcBef>
                <a:spcPct val="0"/>
              </a:spcBef>
            </a:pPr>
            <a:r>
              <a:rPr lang="en-US" sz="3774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9.20-10.00am: Reading</a:t>
            </a:r>
          </a:p>
          <a:p>
            <a:pPr algn="ctr">
              <a:lnSpc>
                <a:spcPts val="5283"/>
              </a:lnSpc>
              <a:spcBef>
                <a:spcPct val="0"/>
              </a:spcBef>
            </a:pPr>
            <a:r>
              <a:rPr lang="en-US" sz="3774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10.00 – 11.00 - English</a:t>
            </a:r>
          </a:p>
          <a:p>
            <a:pPr algn="ctr">
              <a:lnSpc>
                <a:spcPts val="5283"/>
              </a:lnSpc>
              <a:spcBef>
                <a:spcPct val="0"/>
              </a:spcBef>
            </a:pPr>
            <a:r>
              <a:rPr lang="en-US" sz="3774" b="1" dirty="0">
                <a:solidFill>
                  <a:srgbClr val="3F407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11.00-11.15pm: Break</a:t>
            </a:r>
          </a:p>
          <a:p>
            <a:pPr algn="ctr">
              <a:lnSpc>
                <a:spcPts val="5283"/>
              </a:lnSpc>
              <a:spcBef>
                <a:spcPct val="0"/>
              </a:spcBef>
            </a:pPr>
            <a:r>
              <a:rPr lang="en-US" sz="3774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11:15-12:10pm: </a:t>
            </a:r>
            <a:r>
              <a:rPr lang="en-US" sz="3774" dirty="0" err="1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Maths</a:t>
            </a:r>
            <a:endParaRPr lang="en-US" sz="3774" dirty="0">
              <a:solidFill>
                <a:srgbClr val="3F407E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ctr">
              <a:lnSpc>
                <a:spcPts val="5283"/>
              </a:lnSpc>
              <a:spcBef>
                <a:spcPct val="0"/>
              </a:spcBef>
            </a:pPr>
            <a:r>
              <a:rPr lang="en-US" sz="3774" b="1" dirty="0">
                <a:solidFill>
                  <a:srgbClr val="3F407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12.15-1.15pm Lunch</a:t>
            </a:r>
          </a:p>
          <a:p>
            <a:pPr algn="ctr">
              <a:lnSpc>
                <a:spcPts val="5283"/>
              </a:lnSpc>
              <a:spcBef>
                <a:spcPct val="0"/>
              </a:spcBef>
            </a:pPr>
            <a:r>
              <a:rPr lang="en-US" sz="3774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1.15-1.30pm – Handwriting</a:t>
            </a:r>
          </a:p>
          <a:p>
            <a:pPr algn="ctr">
              <a:lnSpc>
                <a:spcPts val="5283"/>
              </a:lnSpc>
              <a:spcBef>
                <a:spcPct val="0"/>
              </a:spcBef>
            </a:pPr>
            <a:r>
              <a:rPr lang="en-US" sz="3774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1.30 – 2.20pm – Geography</a:t>
            </a:r>
          </a:p>
          <a:p>
            <a:pPr algn="ctr">
              <a:lnSpc>
                <a:spcPts val="5283"/>
              </a:lnSpc>
              <a:spcBef>
                <a:spcPct val="0"/>
              </a:spcBef>
            </a:pPr>
            <a:r>
              <a:rPr lang="en-US" sz="3774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2.20 – 3.00pm – Computing</a:t>
            </a:r>
          </a:p>
          <a:p>
            <a:pPr algn="ctr">
              <a:lnSpc>
                <a:spcPts val="5283"/>
              </a:lnSpc>
              <a:spcBef>
                <a:spcPct val="0"/>
              </a:spcBef>
            </a:pPr>
            <a:r>
              <a:rPr lang="en-US" sz="3774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3.00 – 3.15 –DEAR</a:t>
            </a:r>
          </a:p>
        </p:txBody>
      </p:sp>
      <p:sp>
        <p:nvSpPr>
          <p:cNvPr id="8" name="Freeform 8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2095147" y="719072"/>
            <a:ext cx="14097707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Weekly Timetable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1F7D2E-D2CC-D19E-0737-AB1783527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392" y="1965692"/>
            <a:ext cx="14097707" cy="777889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D2CA2D-4259-8FB8-80DD-EE68CE29F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94" y="1909159"/>
            <a:ext cx="15702810" cy="765876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095147" y="719072"/>
            <a:ext cx="14097707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Curriculum Overview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B9620-772B-AAB0-62B8-793BF5F86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71B4D8A-1E9F-9A59-C7F9-109042097D91}"/>
              </a:ext>
            </a:extLst>
          </p:cNvPr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CA62292-6BB6-B70E-94F9-77CA7B9B1139}"/>
              </a:ext>
            </a:extLst>
          </p:cNvPr>
          <p:cNvGrpSpPr/>
          <p:nvPr/>
        </p:nvGrpSpPr>
        <p:grpSpPr>
          <a:xfrm>
            <a:off x="481830" y="521811"/>
            <a:ext cx="17305627" cy="9141278"/>
            <a:chOff x="0" y="0"/>
            <a:chExt cx="4557861" cy="2407579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421C7E0-1403-A4E8-4C50-E5A4368DE3E1}"/>
                </a:ext>
              </a:extLst>
            </p:cNvPr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ACE551A-CF64-A26C-9CDE-4A114C06B3D3}"/>
                </a:ext>
              </a:extLst>
            </p:cNvPr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C1A625B-6E4B-D63E-6752-2744D622703E}"/>
              </a:ext>
            </a:extLst>
          </p:cNvPr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30AB61-4851-390B-2ED8-51C5BF86FC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106"/>
          <a:stretch>
            <a:fillRect/>
          </a:stretch>
        </p:blipFill>
        <p:spPr>
          <a:xfrm>
            <a:off x="481830" y="1390489"/>
            <a:ext cx="12536648" cy="6343811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40FE513B-2797-1B3D-3C1B-E0EF016E2CA7}"/>
              </a:ext>
            </a:extLst>
          </p:cNvPr>
          <p:cNvSpPr txBox="1"/>
          <p:nvPr/>
        </p:nvSpPr>
        <p:spPr>
          <a:xfrm>
            <a:off x="-1371600" y="76251"/>
            <a:ext cx="12073164" cy="1458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7200" dirty="0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Curriculum Overview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AD45B5-6236-6C18-FF77-F96F3ABFE1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1482"/>
          <a:stretch>
            <a:fillRect/>
          </a:stretch>
        </p:blipFill>
        <p:spPr>
          <a:xfrm>
            <a:off x="481830" y="7643050"/>
            <a:ext cx="12536648" cy="6763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AA5EC1-BB8E-74ED-87DE-2EF3806311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737" y="8234671"/>
            <a:ext cx="12532363" cy="142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76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75545" y="567555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5867400" y="1870614"/>
            <a:ext cx="6096000" cy="7631781"/>
          </a:xfrm>
          <a:custGeom>
            <a:avLst/>
            <a:gdLst/>
            <a:ahLst/>
            <a:cxnLst/>
            <a:rect l="l" t="t" r="r" b="b"/>
            <a:pathLst>
              <a:path w="4856174" h="6927362">
                <a:moveTo>
                  <a:pt x="0" y="0"/>
                </a:moveTo>
                <a:lnTo>
                  <a:pt x="4856175" y="0"/>
                </a:lnTo>
                <a:lnTo>
                  <a:pt x="4856175" y="6927362"/>
                </a:lnTo>
                <a:lnTo>
                  <a:pt x="0" y="69273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2095146" y="459807"/>
            <a:ext cx="14097707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The Forres Five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92781" y="84772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Phonics, Early Reading,Reading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00288E-3E64-BBF6-3D5E-30F9ACDA6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2728" y="2781300"/>
            <a:ext cx="5410200" cy="554088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52124" y="567555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92780" y="388801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Home Learning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699075" y="2110513"/>
            <a:ext cx="16811724" cy="59054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5800" indent="-685800" algn="ctr">
              <a:lnSpc>
                <a:spcPts val="78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As a school we believe in children practicing their basic skills and do not set onerous homework to complete.</a:t>
            </a:r>
          </a:p>
          <a:p>
            <a:pPr marL="685800" indent="-685800" algn="ctr">
              <a:lnSpc>
                <a:spcPts val="78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Our expectation is that children read every day, at least 5 times a week and practice their spellings and multiplication.</a:t>
            </a:r>
          </a:p>
          <a:p>
            <a:pPr marL="685800" indent="-685800" algn="ctr">
              <a:lnSpc>
                <a:spcPts val="78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In year 6 there may be additional tasks set online or via worksheets to help target pupil's individual needs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C1C62-D5DB-1B82-3D73-05743E9D2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F817142-F05E-891D-BFB1-273AB91A977C}"/>
              </a:ext>
            </a:extLst>
          </p:cNvPr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E2E769B-331A-6B53-DDD1-0A88B53CC04A}"/>
              </a:ext>
            </a:extLst>
          </p:cNvPr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BE55D02-EAFA-8983-88CF-AC87F503FA36}"/>
                </a:ext>
              </a:extLst>
            </p:cNvPr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185D3AE-A05C-99ED-6353-50EA47C8C091}"/>
                </a:ext>
              </a:extLst>
            </p:cNvPr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CFEEF65F-218F-7D7B-7A01-CA08C8B3FDC6}"/>
              </a:ext>
            </a:extLst>
          </p:cNvPr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760CE8-4011-4B51-96AF-B125B9507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330" y="980410"/>
            <a:ext cx="14110913" cy="820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734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3729225" y="5564070"/>
          <a:ext cx="10457168" cy="3938326"/>
        </p:xfrm>
        <a:graphic>
          <a:graphicData uri="http://schemas.openxmlformats.org/drawingml/2006/table">
            <a:tbl>
              <a:tblPr/>
              <a:tblGrid>
                <a:gridCol w="5228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8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4440"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School is about belonging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Parents and schools are partners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886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Children who attend regularly are more likely to:</a:t>
                      </a:r>
                      <a:endParaRPr lang="en-US" sz="1100"/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feel part of the school community</a:t>
                      </a:r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take part in clubs and events</a:t>
                      </a:r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develop a sense of pride and belonging.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The biggest impact on attendance comes from families and schools working together to:</a:t>
                      </a:r>
                      <a:endParaRPr lang="en-US" sz="1100"/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establish consistent morning routines</a:t>
                      </a:r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communicate early about concerns</a:t>
                      </a:r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support children who may be anxious</a:t>
                      </a:r>
                    </a:p>
                    <a:p>
                      <a:pPr marL="431796" lvl="1" indent="-215898" algn="l">
                        <a:lnSpc>
                          <a:spcPts val="2799"/>
                        </a:lnSpc>
                        <a:buFont typeface="Arial"/>
                        <a:buChar char="•"/>
                      </a:pPr>
                      <a:r>
                        <a:rPr lang="en-US" sz="1999">
                          <a:solidFill>
                            <a:srgbClr val="3F407E"/>
                          </a:solidFill>
                          <a:latin typeface="Glacial Indifference"/>
                          <a:ea typeface="Glacial Indifference"/>
                          <a:cs typeface="Glacial Indifference"/>
                          <a:sym typeface="Glacial Indifference"/>
                        </a:rPr>
                        <a:t>celebrate good attendance.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8"/>
          <p:cNvSpPr txBox="1"/>
          <p:nvPr/>
        </p:nvSpPr>
        <p:spPr>
          <a:xfrm>
            <a:off x="1416202" y="63817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Attendance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9914" y="2100581"/>
            <a:ext cx="15848171" cy="3781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400" b="1" dirty="0">
                <a:solidFill>
                  <a:srgbClr val="3F407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Small amounts of absence quickly add up</a:t>
            </a:r>
          </a:p>
          <a:p>
            <a:pPr algn="ctr">
              <a:lnSpc>
                <a:spcPts val="3640"/>
              </a:lnSpc>
            </a:pPr>
            <a:r>
              <a:rPr lang="en-US" sz="2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90% attendance means missing around 1 day every two weeks.</a:t>
            </a:r>
          </a:p>
          <a:p>
            <a:pPr algn="ctr">
              <a:lnSpc>
                <a:spcPts val="3640"/>
              </a:lnSpc>
            </a:pPr>
            <a:r>
              <a:rPr lang="en-US" sz="2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Over a school year, that's approximately 19 days of learning missed.</a:t>
            </a:r>
          </a:p>
          <a:p>
            <a:pPr algn="ctr">
              <a:lnSpc>
                <a:spcPts val="3640"/>
              </a:lnSpc>
            </a:pPr>
            <a:r>
              <a:rPr lang="en-US" sz="2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Across primary school, this can amount to almost half a year of education.</a:t>
            </a:r>
          </a:p>
          <a:p>
            <a:pPr algn="ctr">
              <a:lnSpc>
                <a:spcPts val="3640"/>
              </a:lnSpc>
            </a:pPr>
            <a:r>
              <a:rPr lang="en-US" sz="2400" b="1" dirty="0">
                <a:solidFill>
                  <a:srgbClr val="3F407E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Strong attendance leads to better achievement</a:t>
            </a:r>
          </a:p>
          <a:p>
            <a:pPr algn="ctr">
              <a:lnSpc>
                <a:spcPts val="3640"/>
              </a:lnSpc>
            </a:pPr>
            <a:r>
              <a:rPr lang="en-US" sz="2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Children who attend school regularly are more likely to reach expected standards in reading, writing and </a:t>
            </a:r>
            <a:r>
              <a:rPr lang="en-US" sz="2400" dirty="0" err="1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maths</a:t>
            </a:r>
            <a:r>
              <a:rPr lang="en-US" sz="2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ctr">
              <a:lnSpc>
                <a:spcPts val="3640"/>
              </a:lnSpc>
            </a:pPr>
            <a:r>
              <a:rPr lang="en-US" sz="2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Better attendance in primary school lays the foundation for success in secondary school and beyond.</a:t>
            </a:r>
          </a:p>
          <a:p>
            <a:pPr algn="ctr">
              <a:lnSpc>
                <a:spcPts val="4760"/>
              </a:lnSpc>
              <a:spcBef>
                <a:spcPct val="0"/>
              </a:spcBef>
            </a:pPr>
            <a:endParaRPr lang="en-US" sz="2600" dirty="0">
              <a:solidFill>
                <a:srgbClr val="3F407E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92781" y="84772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Allergies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225262" y="2297695"/>
            <a:ext cx="16034038" cy="7014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-No food will be given out in school, </a:t>
            </a:r>
          </a:p>
          <a:p>
            <a:pPr algn="ctr">
              <a:lnSpc>
                <a:spcPts val="6860"/>
              </a:lnSpc>
            </a:pPr>
            <a:r>
              <a:rPr lang="en-US" sz="49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 please no edible items for birthdays or celebrations.</a:t>
            </a:r>
          </a:p>
          <a:p>
            <a:pPr algn="ctr">
              <a:lnSpc>
                <a:spcPts val="6860"/>
              </a:lnSpc>
            </a:pPr>
            <a:r>
              <a:rPr lang="en-US" sz="49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-We are a nut free school, please no items containing nuts in packed lunch boxes. </a:t>
            </a:r>
          </a:p>
          <a:p>
            <a:pPr algn="ctr">
              <a:lnSpc>
                <a:spcPts val="6860"/>
              </a:lnSpc>
            </a:pPr>
            <a:r>
              <a:rPr lang="en-US" sz="49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-All educational visits will be carefully planned and prepared for, should your child have an allergy. </a:t>
            </a:r>
          </a:p>
          <a:p>
            <a:pPr algn="ctr">
              <a:lnSpc>
                <a:spcPts val="6860"/>
              </a:lnSpc>
              <a:spcBef>
                <a:spcPct val="0"/>
              </a:spcBef>
            </a:pPr>
            <a:r>
              <a:rPr lang="en-US" sz="49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-All staff will be aware of Health Care plans for children with allergies and follow accordingly.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644528" y="54241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dirty="0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Enrichment Opportunities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BE84EE28-6BC4-5616-86B5-C9F86FA6F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517637"/>
            <a:ext cx="13652872" cy="7663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3600" b="1" u="sng" dirty="0">
                <a:latin typeface="Glacial Indifference" panose="020B0604020202020204" charset="0"/>
                <a:cs typeface="Poppins" panose="00000500000000000000" pitchFamily="2" charset="0"/>
              </a:rPr>
              <a:t>Key Dates/trips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3600" dirty="0">
                <a:latin typeface="Glacial Indifference" panose="020B0604020202020204" charset="0"/>
                <a:cs typeface="Poppins" panose="00000500000000000000" pitchFamily="2" charset="0"/>
              </a:rPr>
              <a:t>Every Wednesday from now until Christmas - Swimming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14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th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September – individual school photos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15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th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September – Crucial Crew- Miss Goldsmith will be supporting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21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st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September  - Mock Sats week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23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rd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September – Boosters start (individual invites will be sent as targeted this year)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23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rd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September  - Grafham intro meeting 14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th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 - 16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th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April Grafham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30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th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September – Learning Plan review meetings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1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st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October – Flu vaccine whole school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14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th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October – Parents evening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15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th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October – School nurse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22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nd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October – School Disco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23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rd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October – Inset day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 sz="2800" dirty="0">
              <a:latin typeface="Glacial Indifference" panose="020B0604020202020204" charset="0"/>
              <a:cs typeface="Poppins" panose="00000500000000000000" pitchFamily="2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10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th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May – SATS week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6th July – Leaver’s production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16</a:t>
            </a:r>
            <a:r>
              <a:rPr lang="en-GB" altLang="en-US" sz="2800" baseline="30000" dirty="0">
                <a:latin typeface="Glacial Indifference" panose="020B0604020202020204" charset="0"/>
                <a:cs typeface="Poppins" panose="00000500000000000000" pitchFamily="2" charset="0"/>
              </a:rPr>
              <a:t>th</a:t>
            </a:r>
            <a:r>
              <a:rPr lang="en-GB" altLang="en-US" sz="2800" dirty="0">
                <a:latin typeface="Glacial Indifference" panose="020B0604020202020204" charset="0"/>
                <a:cs typeface="Poppins" panose="00000500000000000000" pitchFamily="2" charset="0"/>
              </a:rPr>
              <a:t> July – Leaver’s disco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57861" cy="246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92781" y="84772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Statutory Assessments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816307" y="2670462"/>
            <a:ext cx="14515743" cy="5404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EYFS: Reception Baseline </a:t>
            </a:r>
          </a:p>
          <a:p>
            <a:pPr algn="ctr">
              <a:lnSpc>
                <a:spcPts val="7140"/>
              </a:lnSpc>
            </a:pPr>
            <a:r>
              <a:rPr lang="en-US" sz="51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(6 weeks into Autumn 1)</a:t>
            </a:r>
          </a:p>
          <a:p>
            <a:pPr algn="ctr">
              <a:lnSpc>
                <a:spcPts val="7140"/>
              </a:lnSpc>
            </a:pPr>
            <a:r>
              <a:rPr lang="en-US" sz="51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Year 1 Phonics Screening - June</a:t>
            </a:r>
          </a:p>
          <a:p>
            <a:pPr algn="ctr">
              <a:lnSpc>
                <a:spcPts val="7140"/>
              </a:lnSpc>
            </a:pPr>
            <a:r>
              <a:rPr lang="en-US" sz="51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Year 2 Phonics Re-screening - June</a:t>
            </a:r>
          </a:p>
          <a:p>
            <a:pPr algn="ctr">
              <a:lnSpc>
                <a:spcPts val="7140"/>
              </a:lnSpc>
            </a:pPr>
            <a:r>
              <a:rPr lang="en-US" sz="51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Year 4 Multiplcation Check - June</a:t>
            </a:r>
          </a:p>
          <a:p>
            <a:pPr algn="ctr">
              <a:lnSpc>
                <a:spcPts val="7140"/>
              </a:lnSpc>
              <a:spcBef>
                <a:spcPct val="0"/>
              </a:spcBef>
            </a:pPr>
            <a:r>
              <a:rPr lang="en-US" sz="510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Year 6 SATs - Week beginning Monday 10th May 2027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57861" cy="2464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914400" y="1943099"/>
            <a:ext cx="10134600" cy="7740597"/>
          </a:xfrm>
          <a:custGeom>
            <a:avLst/>
            <a:gdLst/>
            <a:ahLst/>
            <a:cxnLst/>
            <a:rect l="l" t="t" r="r" b="b"/>
            <a:pathLst>
              <a:path w="9659019" h="7021904">
                <a:moveTo>
                  <a:pt x="0" y="0"/>
                </a:moveTo>
                <a:lnTo>
                  <a:pt x="9659019" y="0"/>
                </a:lnTo>
                <a:lnTo>
                  <a:pt x="9659019" y="7021903"/>
                </a:lnTo>
                <a:lnTo>
                  <a:pt x="0" y="70219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416202" y="84772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Uniform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B460DB-A208-AA9F-BF1F-E437778872F4}"/>
              </a:ext>
            </a:extLst>
          </p:cNvPr>
          <p:cNvSpPr txBox="1"/>
          <p:nvPr/>
        </p:nvSpPr>
        <p:spPr>
          <a:xfrm>
            <a:off x="11726674" y="2781300"/>
            <a:ext cx="564692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Glacial Indifference" panose="020B0604020202020204" charset="0"/>
                <a:cs typeface="Poppins" panose="00000500000000000000" pitchFamily="2" charset="0"/>
              </a:rPr>
              <a:t>Hair should always be up.</a:t>
            </a:r>
          </a:p>
          <a:p>
            <a:r>
              <a:rPr lang="en-GB" sz="3200" dirty="0">
                <a:latin typeface="Glacial Indifference" panose="020B0604020202020204" charset="0"/>
                <a:cs typeface="Poppins" panose="00000500000000000000" pitchFamily="2" charset="0"/>
              </a:rPr>
              <a:t>No nail varnish </a:t>
            </a:r>
          </a:p>
          <a:p>
            <a:r>
              <a:rPr lang="en-GB" sz="3200" dirty="0">
                <a:latin typeface="Glacial Indifference" panose="020B0604020202020204" charset="0"/>
                <a:cs typeface="Poppins" panose="00000500000000000000" pitchFamily="2" charset="0"/>
              </a:rPr>
              <a:t>No colourful trainers</a:t>
            </a:r>
          </a:p>
          <a:p>
            <a:r>
              <a:rPr lang="en-GB" sz="3200" dirty="0">
                <a:latin typeface="Glacial Indifference" panose="020B0604020202020204" charset="0"/>
                <a:cs typeface="Poppins" panose="00000500000000000000" pitchFamily="2" charset="0"/>
              </a:rPr>
              <a:t>No colourful hair accessories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92781" y="847725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Communication at Forres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170427" y="2272031"/>
            <a:ext cx="15947147" cy="71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8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Throughout the year we will communicate in a variety of ways:</a:t>
            </a:r>
          </a:p>
          <a:p>
            <a:pPr algn="ctr">
              <a:lnSpc>
                <a:spcPts val="6160"/>
              </a:lnSpc>
            </a:pPr>
            <a:r>
              <a:rPr lang="en-US" sz="4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•Face to Face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•Marvellous Me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•Email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•Newsletters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•Letters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•Website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 dirty="0">
                <a:solidFill>
                  <a:srgbClr val="3F407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•Phone calls and Text Messages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9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83" y="220738"/>
            <a:ext cx="17905954" cy="9834912"/>
          </a:xfrm>
          <a:custGeom>
            <a:avLst/>
            <a:gdLst/>
            <a:ahLst/>
            <a:cxnLst/>
            <a:rect l="l" t="t" r="r" b="b"/>
            <a:pathLst>
              <a:path w="17905954" h="9834912">
                <a:moveTo>
                  <a:pt x="0" y="0"/>
                </a:moveTo>
                <a:lnTo>
                  <a:pt x="17905953" y="0"/>
                </a:lnTo>
                <a:lnTo>
                  <a:pt x="17905953" y="9834911"/>
                </a:lnTo>
                <a:lnTo>
                  <a:pt x="0" y="9834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81830" y="603303"/>
            <a:ext cx="17305627" cy="9141278"/>
            <a:chOff x="0" y="0"/>
            <a:chExt cx="4557861" cy="2407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57861" cy="2407580"/>
            </a:xfrm>
            <a:custGeom>
              <a:avLst/>
              <a:gdLst/>
              <a:ahLst/>
              <a:cxnLst/>
              <a:rect l="l" t="t" r="r" b="b"/>
              <a:pathLst>
                <a:path w="4557861" h="2407580">
                  <a:moveTo>
                    <a:pt x="0" y="0"/>
                  </a:moveTo>
                  <a:lnTo>
                    <a:pt x="4557861" y="0"/>
                  </a:lnTo>
                  <a:lnTo>
                    <a:pt x="4557861" y="2407580"/>
                  </a:lnTo>
                  <a:lnTo>
                    <a:pt x="0" y="240758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57861" cy="2445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31842" y="4036241"/>
            <a:ext cx="1542431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>
                <a:solidFill>
                  <a:srgbClr val="3F407E"/>
                </a:solidFill>
                <a:latin typeface="Apricots"/>
                <a:ea typeface="Apricots"/>
                <a:cs typeface="Apricots"/>
                <a:sym typeface="Apricots"/>
              </a:rPr>
              <a:t>Any questions?</a:t>
            </a:r>
          </a:p>
        </p:txBody>
      </p:sp>
      <p:sp>
        <p:nvSpPr>
          <p:cNvPr id="7" name="Freeform 7"/>
          <p:cNvSpPr/>
          <p:nvPr/>
        </p:nvSpPr>
        <p:spPr>
          <a:xfrm>
            <a:off x="16166323" y="8067648"/>
            <a:ext cx="1351890" cy="1434747"/>
          </a:xfrm>
          <a:custGeom>
            <a:avLst/>
            <a:gdLst/>
            <a:ahLst/>
            <a:cxnLst/>
            <a:rect l="l" t="t" r="r" b="b"/>
            <a:pathLst>
              <a:path w="1351890" h="1434747">
                <a:moveTo>
                  <a:pt x="0" y="0"/>
                </a:moveTo>
                <a:lnTo>
                  <a:pt x="1351890" y="0"/>
                </a:lnTo>
                <a:lnTo>
                  <a:pt x="1351890" y="1434748"/>
                </a:lnTo>
                <a:lnTo>
                  <a:pt x="0" y="1434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7721</TotalTime>
  <Words>617</Words>
  <Application>Microsoft Office PowerPoint</Application>
  <PresentationFormat>Custom</PresentationFormat>
  <Paragraphs>108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Canva Sans</vt:lpstr>
      <vt:lpstr>Apricots</vt:lpstr>
      <vt:lpstr>Glacial Indifference</vt:lpstr>
      <vt:lpstr>Canda Tawa Cute</vt:lpstr>
      <vt:lpstr>Arial</vt:lpstr>
      <vt:lpstr>Glacial Indifference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 Meeting MASTER Presentation</dc:title>
  <dc:creator>Rebecca Fitts</dc:creator>
  <cp:lastModifiedBy>Tess Payne</cp:lastModifiedBy>
  <cp:revision>6</cp:revision>
  <dcterms:created xsi:type="dcterms:W3CDTF">2006-08-16T00:00:00Z</dcterms:created>
  <dcterms:modified xsi:type="dcterms:W3CDTF">2026-09-17T09:02:43Z</dcterms:modified>
  <dc:identifier>DAHP7WHzABs</dc:identifier>
</cp:coreProperties>
</file>